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3" r:id="rId2"/>
    <p:sldMasterId id="2147483685" r:id="rId3"/>
  </p:sldMasterIdLst>
  <p:notesMasterIdLst>
    <p:notesMasterId r:id="rId19"/>
  </p:notesMasterIdLst>
  <p:sldIdLst>
    <p:sldId id="256" r:id="rId4"/>
    <p:sldId id="301" r:id="rId5"/>
    <p:sldId id="302" r:id="rId6"/>
    <p:sldId id="303" r:id="rId7"/>
    <p:sldId id="304" r:id="rId8"/>
    <p:sldId id="305" r:id="rId9"/>
    <p:sldId id="310" r:id="rId10"/>
    <p:sldId id="311" r:id="rId11"/>
    <p:sldId id="312" r:id="rId12"/>
    <p:sldId id="306" r:id="rId13"/>
    <p:sldId id="313" r:id="rId14"/>
    <p:sldId id="307" r:id="rId15"/>
    <p:sldId id="308" r:id="rId16"/>
    <p:sldId id="309" r:id="rId17"/>
    <p:sldId id="29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F7F"/>
    <a:srgbClr val="5095D1"/>
    <a:srgbClr val="8D8787"/>
    <a:srgbClr val="979191"/>
    <a:srgbClr val="235888"/>
    <a:srgbClr val="99FF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7909" autoAdjust="0"/>
    <p:restoredTop sz="83149" autoAdjust="0"/>
  </p:normalViewPr>
  <p:slideViewPr>
    <p:cSldViewPr snapToGrid="0">
      <p:cViewPr varScale="1">
        <p:scale>
          <a:sx n="87" d="100"/>
          <a:sy n="87" d="100"/>
        </p:scale>
        <p:origin x="582" y="7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37.png>
</file>

<file path=ppt/media/image4.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B60EF2-7028-489F-85D8-FE86CD7CF2A0}" type="datetimeFigureOut">
              <a:rPr lang="en-US" smtClean="0"/>
              <a:t>10/1/2016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283FAC-A721-45A3-BBDE-EAF2B09B7CD9}" type="slidenum">
              <a:rPr lang="en-US" smtClean="0"/>
              <a:t>‹#›</a:t>
            </a:fld>
            <a:endParaRPr lang="en-US"/>
          </a:p>
        </p:txBody>
      </p:sp>
    </p:spTree>
    <p:extLst>
      <p:ext uri="{BB962C8B-B14F-4D97-AF65-F5344CB8AC3E}">
        <p14:creationId xmlns:p14="http://schemas.microsoft.com/office/powerpoint/2010/main" val="1362421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a:t>
            </a:fld>
            <a:endParaRPr lang="en-US" dirty="0"/>
          </a:p>
        </p:txBody>
      </p:sp>
    </p:spTree>
    <p:extLst>
      <p:ext uri="{BB962C8B-B14F-4D97-AF65-F5344CB8AC3E}">
        <p14:creationId xmlns:p14="http://schemas.microsoft.com/office/powerpoint/2010/main" val="39514502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Continuous integration</a:t>
            </a:r>
            <a:r>
              <a:rPr lang="en-US" baseline="0" dirty="0" smtClean="0"/>
              <a:t> means deploying updates to your Web app as often as needed -- even several times a day. Azure supports many different deployment methods, including FTP, </a:t>
            </a:r>
            <a:r>
              <a:rPr lang="en-US" baseline="0" dirty="0" err="1" smtClean="0"/>
              <a:t>Git</a:t>
            </a:r>
            <a:r>
              <a:rPr lang="en-US" baseline="0" dirty="0" smtClean="0"/>
              <a:t> deployment (publishing from a local </a:t>
            </a:r>
            <a:r>
              <a:rPr lang="en-US" baseline="0" dirty="0" err="1" smtClean="0"/>
              <a:t>Git</a:t>
            </a:r>
            <a:r>
              <a:rPr lang="en-US" baseline="0" dirty="0" smtClean="0"/>
              <a:t> repository to Azure), and </a:t>
            </a:r>
            <a:r>
              <a:rPr lang="en-US" baseline="0" dirty="0" err="1" smtClean="0"/>
              <a:t>WebDeploy</a:t>
            </a:r>
            <a:r>
              <a:rPr lang="en-US" baseline="0" dirty="0" smtClean="0"/>
              <a:t>, which supports diff-deployment, database creation, and more. Visual Studio has integrated support for all three. Teams can also publish via third-party source-control providers such as Kudu (https://github.com/projectkudu/kudu/wiki/Deployment), which supports deployments from OneDrive and Dropbox, as well as repository-based deployments from GitHub, </a:t>
            </a:r>
            <a:r>
              <a:rPr lang="en-US" baseline="0" dirty="0" err="1" smtClean="0"/>
              <a:t>BitBucket</a:t>
            </a:r>
            <a:r>
              <a:rPr lang="en-US" baseline="0" dirty="0" smtClean="0"/>
              <a:t>, VSTS, and local </a:t>
            </a:r>
            <a:r>
              <a:rPr lang="en-US" baseline="0" dirty="0" err="1" smtClean="0"/>
              <a:t>Git</a:t>
            </a:r>
            <a:r>
              <a:rPr lang="en-US" baseline="0" dirty="0" smtClean="0"/>
              <a:t> repositories. For more information, see https://azure.microsoft.com/en-us/documentation/articles/web-sites-deploy/.</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12</a:t>
            </a:fld>
            <a:endParaRPr lang="en-US"/>
          </a:p>
        </p:txBody>
      </p:sp>
    </p:spTree>
    <p:extLst>
      <p:ext uri="{BB962C8B-B14F-4D97-AF65-F5344CB8AC3E}">
        <p14:creationId xmlns:p14="http://schemas.microsoft.com/office/powerpoint/2010/main" val="13676799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process is a tried and tested one that is easily enacted using a combination of Azure features (e.g., deployment slots) and tooling</a:t>
            </a:r>
            <a:r>
              <a:rPr lang="en-US" baseline="0" dirty="0" smtClean="0"/>
              <a:t> support (e.g., Visual Studio).</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13</a:t>
            </a:fld>
            <a:endParaRPr lang="en-US"/>
          </a:p>
        </p:txBody>
      </p:sp>
    </p:spTree>
    <p:extLst>
      <p:ext uri="{BB962C8B-B14F-4D97-AF65-F5344CB8AC3E}">
        <p14:creationId xmlns:p14="http://schemas.microsoft.com/office/powerpoint/2010/main" val="7504512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create an</a:t>
            </a:r>
            <a:r>
              <a:rPr lang="en-US" baseline="0" dirty="0" smtClean="0"/>
              <a:t> Azure Web App, you are asked to choose an App Service plan (or create a new one). These plans support 5 pricing tiers (Free, Shared, Basic, Standard, and Premium), with each tier offering a unique combination of capabilities and capacity. </a:t>
            </a:r>
            <a:r>
              <a:rPr lang="en-US" dirty="0" smtClean="0"/>
              <a:t>Apps in the same subscription and geographic location can share a plan. For more information, see https://azure.microsoft.com/en-us/documentation/articles/azure-web-sites-web-hosting-plans-in-depth-overview/.</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14</a:t>
            </a:fld>
            <a:endParaRPr lang="en-US"/>
          </a:p>
        </p:txBody>
      </p:sp>
    </p:spTree>
    <p:extLst>
      <p:ext uri="{BB962C8B-B14F-4D97-AF65-F5344CB8AC3E}">
        <p14:creationId xmlns:p14="http://schemas.microsoft.com/office/powerpoint/2010/main" val="3137361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Azure</a:t>
            </a:r>
            <a:r>
              <a:rPr lang="en-US" baseline="0" dirty="0" smtClean="0"/>
              <a:t> App Service is a PaaS offering that comprises four separate (but related) services:</a:t>
            </a:r>
          </a:p>
          <a:p>
            <a:endParaRPr lang="en-US" baseline="0" dirty="0" smtClean="0"/>
          </a:p>
          <a:p>
            <a:pPr marL="171450" indent="-171450">
              <a:buFont typeface="Arial" panose="020B0604020202020204" pitchFamily="34" charset="0"/>
              <a:buChar char="•"/>
            </a:pPr>
            <a:r>
              <a:rPr lang="en-US" baseline="0" dirty="0" smtClean="0"/>
              <a:t>Web Apps is a fully managed compute platform optimized to host Web sites and Web applications</a:t>
            </a:r>
          </a:p>
          <a:p>
            <a:pPr marL="171450" indent="-171450">
              <a:buFont typeface="Arial" panose="020B0604020202020204" pitchFamily="34" charset="0"/>
              <a:buChar char="•"/>
            </a:pPr>
            <a:r>
              <a:rPr lang="en-US" baseline="0" dirty="0" smtClean="0"/>
              <a:t>Mobile Apps provides infrastructure for hosting back-ends for mobile apps -- for example, it provides infrastructure for sending push notifications not only to Windows clients, but to iOS and Android clients as well</a:t>
            </a:r>
          </a:p>
          <a:p>
            <a:pPr marL="171450" indent="-171450">
              <a:buFont typeface="Arial" panose="020B0604020202020204" pitchFamily="34" charset="0"/>
              <a:buChar char="•"/>
            </a:pPr>
            <a:r>
              <a:rPr lang="en-US" baseline="0" dirty="0" smtClean="0"/>
              <a:t>API Apps makes it easy to host APIs in the cloud, features integrated support for Swagger (http://swagger.io/), and offers a built-in authentication service for restricting access to APIs</a:t>
            </a:r>
          </a:p>
          <a:p>
            <a:pPr marL="171450" indent="-171450">
              <a:buFont typeface="Arial" panose="020B0604020202020204" pitchFamily="34" charset="0"/>
              <a:buChar char="•"/>
            </a:pPr>
            <a:r>
              <a:rPr lang="en-US" baseline="0" dirty="0" smtClean="0"/>
              <a:t>Logic Apps allows you to automate business processes and workflow -- for example, automatically finding negative tweets about your company and sending notifications to a Slack channel</a:t>
            </a:r>
          </a:p>
          <a:p>
            <a:endParaRPr lang="en-US" dirty="0" smtClean="0"/>
          </a:p>
          <a:p>
            <a:r>
              <a:rPr lang="en-US" dirty="0" smtClean="0"/>
              <a:t>Together, these services comprise a ready-made solution to many of the challenges involved in publishing Web sites, Web apps, Web services, mobile apps, and more.</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2</a:t>
            </a:fld>
            <a:endParaRPr lang="en-US"/>
          </a:p>
        </p:txBody>
      </p:sp>
    </p:spTree>
    <p:extLst>
      <p:ext uri="{BB962C8B-B14F-4D97-AF65-F5344CB8AC3E}">
        <p14:creationId xmlns:p14="http://schemas.microsoft.com/office/powerpoint/2010/main" val="24525506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focus of this presentation is</a:t>
            </a:r>
            <a:r>
              <a:rPr lang="en-US" baseline="0" dirty="0" smtClean="0"/>
              <a:t> Azure Web Apps (https://azure.microsoft.com/en-us/documentation/articles/app-service-web-overview/). This service supports multiple languages and frameworks, including ASP.NET, Node.js, Java, PHP, and Python, so you can "use what you know" to begin leveraging it quickly. It supports scaling (manually or automatically) so capacity can grow as demand grows. It supports deployment slots for staged deployments -- for example, publish to staging, test your changes there, and then swap it into production only after you're confident it is ready. And it supports continuous integration, enabling you to be agile and aggressive in fixing bugs, adding features, and doing everything else needed to keep your site fresh and up to date.</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3</a:t>
            </a:fld>
            <a:endParaRPr lang="en-US"/>
          </a:p>
        </p:txBody>
      </p:sp>
    </p:spTree>
    <p:extLst>
      <p:ext uri="{BB962C8B-B14F-4D97-AF65-F5344CB8AC3E}">
        <p14:creationId xmlns:p14="http://schemas.microsoft.com/office/powerpoint/2010/main" val="22780808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Deploy</a:t>
            </a:r>
            <a:r>
              <a:rPr lang="en-US" baseline="0" dirty="0" smtClean="0"/>
              <a:t> a Web app on a single server and you'll hit a wall when the demand on that server reaches a certain level. Deploy it in Azure, however, and you can handle bursts through auto-scaling or steady growth through manual scaling.</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4</a:t>
            </a:fld>
            <a:endParaRPr lang="en-US"/>
          </a:p>
        </p:txBody>
      </p:sp>
    </p:spTree>
    <p:extLst>
      <p:ext uri="{BB962C8B-B14F-4D97-AF65-F5344CB8AC3E}">
        <p14:creationId xmlns:p14="http://schemas.microsoft.com/office/powerpoint/2010/main" val="41986275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With a traditional server farm, there are two ways to scale to meet demand:</a:t>
            </a:r>
          </a:p>
          <a:p>
            <a:endParaRPr lang="en-US" baseline="0" dirty="0" smtClean="0"/>
          </a:p>
          <a:p>
            <a:pPr marL="171450" indent="-171450">
              <a:buFont typeface="Arial" panose="020B0604020202020204" pitchFamily="34" charset="0"/>
              <a:buChar char="•"/>
            </a:pPr>
            <a:r>
              <a:rPr lang="en-US" baseline="0" dirty="0" smtClean="0"/>
              <a:t>Scale up by beefing up the servers (more RAM, more cores, etc.)</a:t>
            </a:r>
          </a:p>
          <a:p>
            <a:pPr marL="171450" indent="-171450">
              <a:buFont typeface="Arial" panose="020B0604020202020204" pitchFamily="34" charset="0"/>
              <a:buChar char="•"/>
            </a:pPr>
            <a:r>
              <a:rPr lang="en-US" baseline="0" dirty="0" smtClean="0"/>
              <a:t>Scale out by adding servers</a:t>
            </a:r>
          </a:p>
          <a:p>
            <a:endParaRPr lang="en-US" baseline="0" dirty="0" smtClean="0"/>
          </a:p>
          <a:p>
            <a:r>
              <a:rPr lang="en-US" baseline="0" dirty="0" smtClean="0"/>
              <a:t>The same holds true for virtual server farms. In App Services, scale up is a choice between B/S/P 1-3, where 1 = 1 Core, 1/75 GB RAM, 2 = 2 Core, 3.5 GB RAM, 3 = 4 Core, 7 GB RAM. You can also scale up/down between tiers (B/S/P), which impacts local HDD storage (10/50/250 GB) as well as the cap on number of instances (3/10/50).</a:t>
            </a:r>
          </a:p>
          <a:p>
            <a:endParaRPr lang="en-US" baseline="0" dirty="0" smtClean="0"/>
          </a:p>
          <a:p>
            <a:r>
              <a:rPr lang="en-US" baseline="0" dirty="0" smtClean="0"/>
              <a:t>* For 3 instances on Basic, only manual scaling is supported</a:t>
            </a:r>
          </a:p>
          <a:p>
            <a:r>
              <a:rPr lang="en-US" baseline="0" dirty="0" smtClean="0"/>
              <a:t>** For Premium Tier, there is a max of 20 if not using ASEs, and 50 if using ASE’s</a:t>
            </a:r>
          </a:p>
        </p:txBody>
      </p:sp>
      <p:sp>
        <p:nvSpPr>
          <p:cNvPr id="4" name="Slide Number Placeholder 3"/>
          <p:cNvSpPr>
            <a:spLocks noGrp="1"/>
          </p:cNvSpPr>
          <p:nvPr>
            <p:ph type="sldNum" sz="quarter" idx="10"/>
          </p:nvPr>
        </p:nvSpPr>
        <p:spPr/>
        <p:txBody>
          <a:bodyPr/>
          <a:lstStyle/>
          <a:p>
            <a:fld id="{01283FAC-A721-45A3-BBDE-EAF2B09B7CD9}" type="slidenum">
              <a:rPr lang="en-US" smtClean="0"/>
              <a:t>5</a:t>
            </a:fld>
            <a:endParaRPr lang="en-US"/>
          </a:p>
        </p:txBody>
      </p:sp>
    </p:spTree>
    <p:extLst>
      <p:ext uri="{BB962C8B-B14F-4D97-AF65-F5344CB8AC3E}">
        <p14:creationId xmlns:p14="http://schemas.microsoft.com/office/powerpoint/2010/main" val="1375346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Manual scaling can</a:t>
            </a:r>
            <a:r>
              <a:rPr lang="en-US" baseline="0" dirty="0" smtClean="0"/>
              <a:t> be as simple as moving a slider to increase the number of VM instances. Auto-scaling can be enacted by scaling the number of VM instances as CPU utilization increases, or through rules that you specify. An example of the latter is scaling up during certain hours of the day in which you anticipate peak demand.</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6</a:t>
            </a:fld>
            <a:endParaRPr lang="en-US"/>
          </a:p>
        </p:txBody>
      </p:sp>
    </p:spTree>
    <p:extLst>
      <p:ext uri="{BB962C8B-B14F-4D97-AF65-F5344CB8AC3E}">
        <p14:creationId xmlns:p14="http://schemas.microsoft.com/office/powerpoint/2010/main" val="2559497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Demonstrate</a:t>
            </a:r>
            <a:r>
              <a:rPr lang="en-US" baseline="0" dirty="0" smtClean="0"/>
              <a:t> scaling out in this and the next two slides by showing the VM count increasing as traffic increases.</a:t>
            </a:r>
            <a:endParaRPr lang="en-US" dirty="0" smtClean="0"/>
          </a:p>
          <a:p>
            <a:endParaRPr lang="en-US" dirty="0"/>
          </a:p>
        </p:txBody>
      </p:sp>
      <p:sp>
        <p:nvSpPr>
          <p:cNvPr id="4" name="Slide Number Placeholder 3"/>
          <p:cNvSpPr>
            <a:spLocks noGrp="1"/>
          </p:cNvSpPr>
          <p:nvPr>
            <p:ph type="sldNum" sz="quarter" idx="10"/>
          </p:nvPr>
        </p:nvSpPr>
        <p:spPr/>
        <p:txBody>
          <a:bodyPr/>
          <a:lstStyle/>
          <a:p>
            <a:fld id="{90BC7CCC-142D-49D3-9F87-359057063C45}"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21283356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deploy an Azure Web App, you can deploy to a separate deployment slot instead of the default production slot when running in the Standard or Premium App Service plan mode. Deployment slots are actually live web apps with their own hostnames. Web app content and configurations elements can be swapped between two deployment slots, including the production slot. Deploying your application to a deployment slot has the following benefits:</a:t>
            </a:r>
          </a:p>
          <a:p>
            <a:endParaRPr lang="en-US" dirty="0" smtClean="0"/>
          </a:p>
          <a:p>
            <a:pPr marL="171450" indent="-171450">
              <a:buFont typeface="Arial" panose="020B0604020202020204" pitchFamily="34" charset="0"/>
              <a:buChar char="•"/>
            </a:pPr>
            <a:r>
              <a:rPr lang="en-US" dirty="0" smtClean="0"/>
              <a:t>You can validate</a:t>
            </a:r>
            <a:r>
              <a:rPr lang="en-US" baseline="0" dirty="0" smtClean="0"/>
              <a:t> </a:t>
            </a:r>
            <a:r>
              <a:rPr lang="en-US" dirty="0" smtClean="0"/>
              <a:t>changes in a staging deployment slot before swapping it with the production slot.</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r>
              <a:rPr lang="en-US" dirty="0" smtClean="0"/>
              <a:t>Deploying a web app to a slot first and swapping it into production ensures that all instances of the slot are warmed up before being swapped into production. This eliminates downtime when you deploy your web app. The traffic redirection is seamless, and no requests are dropped as a result of swap operations. This entire workflow can be automated by configuring Auto Swap when pre-swap validation is not needed.</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r>
              <a:rPr lang="en-US" dirty="0" smtClean="0"/>
              <a:t>After a swap, the slot with the previously staged web app now has the previous production web app. If the changes swapped into the production slot are not as you expected, you can perform the same swap immediately to get your "last known good site" back</a:t>
            </a:r>
          </a:p>
          <a:p>
            <a:endParaRPr lang="en-US" dirty="0" smtClean="0"/>
          </a:p>
          <a:p>
            <a:r>
              <a:rPr lang="en-US" dirty="0" smtClean="0"/>
              <a:t>For more information,</a:t>
            </a:r>
            <a:r>
              <a:rPr lang="en-US" baseline="0" dirty="0" smtClean="0"/>
              <a:t> see https://azure.microsoft.com/en-us/documentation/articles/web-sites-staged-publishing/.</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10</a:t>
            </a:fld>
            <a:endParaRPr lang="en-US"/>
          </a:p>
        </p:txBody>
      </p:sp>
    </p:spTree>
    <p:extLst>
      <p:ext uri="{BB962C8B-B14F-4D97-AF65-F5344CB8AC3E}">
        <p14:creationId xmlns:p14="http://schemas.microsoft.com/office/powerpoint/2010/main" val="41201256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 testing is useful for determining which of two landing</a:t>
            </a:r>
            <a:r>
              <a:rPr lang="en-US" baseline="0" dirty="0" smtClean="0"/>
              <a:t> pages</a:t>
            </a:r>
            <a:r>
              <a:rPr lang="en-US" dirty="0" smtClean="0"/>
              <a:t>, for example, is more effective in</a:t>
            </a:r>
            <a:r>
              <a:rPr lang="en-US" baseline="0" dirty="0" smtClean="0"/>
              <a:t> engaging customers. With Azure Web Apps, you can easily route traffic to different deployment slots by specifying percentage-based traffic allocations in the portal.</a:t>
            </a:r>
            <a:endParaRPr lang="en-US" dirty="0"/>
          </a:p>
        </p:txBody>
      </p:sp>
      <p:sp>
        <p:nvSpPr>
          <p:cNvPr id="4" name="Slide Number Placeholder 3"/>
          <p:cNvSpPr>
            <a:spLocks noGrp="1"/>
          </p:cNvSpPr>
          <p:nvPr>
            <p:ph type="sldNum" sz="quarter" idx="10"/>
          </p:nvPr>
        </p:nvSpPr>
        <p:spPr/>
        <p:txBody>
          <a:bodyPr/>
          <a:lstStyle/>
          <a:p>
            <a:fld id="{01283FAC-A721-45A3-BBDE-EAF2B09B7CD9}" type="slidenum">
              <a:rPr lang="en-US" smtClean="0"/>
              <a:t>11</a:t>
            </a:fld>
            <a:endParaRPr lang="en-US"/>
          </a:p>
        </p:txBody>
      </p:sp>
    </p:spTree>
    <p:extLst>
      <p:ext uri="{BB962C8B-B14F-4D97-AF65-F5344CB8AC3E}">
        <p14:creationId xmlns:p14="http://schemas.microsoft.com/office/powerpoint/2010/main" val="40752499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 Id="rId4" Type="http://schemas.openxmlformats.org/officeDocument/2006/relationships/image" Target="../media/image13.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 Id="rId4" Type="http://schemas.openxmlformats.org/officeDocument/2006/relationships/image" Target="../media/image13.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image" Target="../media/image12.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image" Target="../media/image12.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459C166-16D3-4A25-A2F8-C51E0E346B22}" type="datetimeFigureOut">
              <a:rPr lang="en-US" smtClean="0"/>
              <a:t>10/1/2016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309520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59C166-16D3-4A25-A2F8-C51E0E346B22}" type="datetimeFigureOut">
              <a:rPr lang="en-US" smtClean="0"/>
              <a:t>10/1/2016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41997439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459C166-16D3-4A25-A2F8-C51E0E346B22}" type="datetimeFigureOut">
              <a:rPr lang="en-US" smtClean="0"/>
              <a:t>10/1/2016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6966416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459C166-16D3-4A25-A2F8-C51E0E346B22}" type="datetimeFigureOut">
              <a:rPr lang="en-US" smtClean="0"/>
              <a:t>10/1/2016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6910770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10/1/2016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6943315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10/1/2016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7490380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50" y="2234114"/>
            <a:ext cx="8375702" cy="1359196"/>
          </a:xfrm>
        </p:spPr>
        <p:txBody>
          <a:bodyPr anchor="ctr" anchorCtr="0">
            <a:noAutofit/>
          </a:bodyPr>
          <a:lstStyle>
            <a:lvl1pPr>
              <a:lnSpc>
                <a:spcPct val="90000"/>
              </a:lnSpc>
              <a:defRPr sz="6598"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250" y="4612344"/>
            <a:ext cx="5455754" cy="1144929"/>
          </a:xfrm>
        </p:spPr>
        <p:txBody>
          <a:bodyPr/>
          <a:lstStyle>
            <a:lvl1pPr marL="0" indent="0">
              <a:buFont typeface="Arial" pitchFamily="34" charset="0"/>
              <a:buNone/>
              <a:defRPr sz="2399">
                <a:solidFill>
                  <a:schemeClr val="bg1">
                    <a:alpha val="98000"/>
                  </a:schemeClr>
                </a:solidFill>
                <a:latin typeface="+mj-lt"/>
              </a:defRPr>
            </a:lvl1pPr>
            <a:lvl2pPr marL="460237" indent="0">
              <a:buFont typeface="Arial" pitchFamily="34" charset="0"/>
              <a:buNone/>
              <a:defRPr/>
            </a:lvl2pPr>
            <a:lvl3pPr marL="855406" indent="0">
              <a:buFont typeface="Arial" pitchFamily="34" charset="0"/>
              <a:buNone/>
              <a:defRPr/>
            </a:lvl3pPr>
            <a:lvl4pPr marL="1258510" indent="0">
              <a:buFont typeface="Arial" pitchFamily="34" charset="0"/>
              <a:buNone/>
              <a:defRPr/>
            </a:lvl4pPr>
            <a:lvl5pPr marL="1604482"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7888" y="98759"/>
            <a:ext cx="2498400" cy="574733"/>
          </a:xfrm>
          <a:prstGeom prst="rect">
            <a:avLst/>
          </a:prstGeom>
        </p:spPr>
      </p:pic>
    </p:spTree>
    <p:extLst>
      <p:ext uri="{BB962C8B-B14F-4D97-AF65-F5344CB8AC3E}">
        <p14:creationId xmlns:p14="http://schemas.microsoft.com/office/powerpoint/2010/main" val="2486232818"/>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图片 2"/>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36638699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799"/>
            <a:ext cx="11151917" cy="2099036"/>
          </a:xfrm>
        </p:spPr>
        <p:txBody>
          <a:bodyPr/>
          <a:lstStyle>
            <a:lvl1pPr marL="0" indent="0">
              <a:spcBef>
                <a:spcPts val="0"/>
              </a:spcBef>
              <a:spcAft>
                <a:spcPts val="0"/>
              </a:spcAft>
              <a:buFont typeface="Arial" pitchFamily="34" charset="0"/>
              <a:buNone/>
              <a:defRPr lang="en-US" sz="3199" kern="1200" dirty="0" smtClean="0">
                <a:gradFill>
                  <a:gsLst>
                    <a:gs pos="0">
                      <a:srgbClr val="595959"/>
                    </a:gs>
                    <a:gs pos="86000">
                      <a:srgbClr val="595959"/>
                    </a:gs>
                  </a:gsLst>
                  <a:lin ang="5400000" scaled="0"/>
                </a:gradFill>
                <a:latin typeface="+mn-lt"/>
                <a:ea typeface="+mn-ea"/>
                <a:cs typeface="+mn-cs"/>
              </a:defRPr>
            </a:lvl1pPr>
            <a:lvl2pPr marL="688768" indent="-342797">
              <a:spcBef>
                <a:spcPts val="0"/>
              </a:spcBef>
              <a:spcAft>
                <a:spcPts val="0"/>
              </a:spcAft>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1999"/>
            </a:lvl3pPr>
            <a:lvl4pPr marL="0" indent="0">
              <a:spcBef>
                <a:spcPts val="0"/>
              </a:spcBef>
              <a:spcAft>
                <a:spcPts val="400"/>
              </a:spcAft>
              <a:buNone/>
              <a:defRPr/>
            </a:lvl4pPr>
            <a:lvl5pPr marL="342797" indent="-342797">
              <a:spcBef>
                <a:spcPts val="0"/>
              </a:spcBef>
              <a:spcAft>
                <a:spcPts val="400"/>
              </a:spcAft>
              <a:buFont typeface="Arial" pitchFamily="34" charset="0"/>
              <a:buChar char="•"/>
              <a:defRPr/>
            </a:lvl5pPr>
            <a:lvl6pPr marL="1033152" indent="-342797">
              <a:buFont typeface="Arial" pitchFamily="34" charset="0"/>
              <a:buChar char="•"/>
              <a:defRPr sz="2399">
                <a:gradFill>
                  <a:gsLst>
                    <a:gs pos="0">
                      <a:srgbClr val="595959"/>
                    </a:gs>
                    <a:gs pos="86000">
                      <a:srgbClr val="595959"/>
                    </a:gs>
                  </a:gsLst>
                  <a:lin ang="5400000" scaled="0"/>
                </a:gradFill>
              </a:defRPr>
            </a:lvl6pPr>
            <a:lvl7pPr marL="1255336" indent="-225357">
              <a:defRPr>
                <a:gradFill>
                  <a:gsLst>
                    <a:gs pos="0">
                      <a:srgbClr val="595959"/>
                    </a:gs>
                    <a:gs pos="86000">
                      <a:srgbClr val="595959"/>
                    </a:gs>
                  </a:gsLst>
                  <a:lin ang="5400000" scaled="0"/>
                </a:gradFill>
              </a:defRPr>
            </a:lvl7pPr>
            <a:lvl8pPr marL="1487042" indent="-231705">
              <a:defRPr>
                <a:gradFill>
                  <a:gsLst>
                    <a:gs pos="0">
                      <a:srgbClr val="595959"/>
                    </a:gs>
                    <a:gs pos="86000">
                      <a:srgbClr val="595959"/>
                    </a:gs>
                  </a:gsLst>
                  <a:lin ang="5400000" scaled="0"/>
                </a:gradFill>
              </a:defRPr>
            </a:lvl8pPr>
          </a:lstStyle>
          <a:p>
            <a:pPr marL="345971" lvl="0" indent="-345971" algn="l" defTabSz="914089" rtl="0" eaLnBrk="1" latinLnBrk="0" hangingPunct="1">
              <a:lnSpc>
                <a:spcPct val="90000"/>
              </a:lnSpc>
              <a:spcBef>
                <a:spcPct val="20000"/>
              </a:spcBef>
              <a:buSzPct val="90000"/>
              <a:buFont typeface="Arial" pitchFamily="34" charset="0"/>
              <a:buChar char="•"/>
            </a:pPr>
            <a:r>
              <a:rPr lang="en-US" smtClean="0"/>
              <a:t>Click to edit Master text styles</a:t>
            </a:r>
          </a:p>
          <a:p>
            <a:pPr marL="345971" lvl="1" indent="-345971" algn="l" defTabSz="914089" rtl="0" eaLnBrk="1" latinLnBrk="0" hangingPunct="1">
              <a:lnSpc>
                <a:spcPct val="90000"/>
              </a:lnSpc>
              <a:spcBef>
                <a:spcPct val="20000"/>
              </a:spcBef>
              <a:buSzPct val="90000"/>
              <a:buFont typeface="Arial" pitchFamily="34" charset="0"/>
              <a:buChar char="•"/>
            </a:pPr>
            <a:r>
              <a:rPr lang="en-US" smtClean="0"/>
              <a:t>Second level</a:t>
            </a:r>
          </a:p>
          <a:p>
            <a:pPr marL="345971" lvl="2" indent="-345971" algn="l" defTabSz="914089" rtl="0" eaLnBrk="1" latinLnBrk="0" hangingPunct="1">
              <a:lnSpc>
                <a:spcPct val="90000"/>
              </a:lnSpc>
              <a:spcBef>
                <a:spcPct val="20000"/>
              </a:spcBef>
              <a:buSzPct val="90000"/>
              <a:buFont typeface="Arial" pitchFamily="34" charset="0"/>
              <a:buChar char="•"/>
            </a:pPr>
            <a:r>
              <a:rPr lang="en-US" smtClean="0"/>
              <a:t>Third level</a:t>
            </a:r>
          </a:p>
          <a:p>
            <a:pPr marL="345971" lvl="3" indent="-345971" algn="l" defTabSz="914089" rtl="0" eaLnBrk="1" latinLnBrk="0" hangingPunct="1">
              <a:lnSpc>
                <a:spcPct val="90000"/>
              </a:lnSpc>
              <a:spcBef>
                <a:spcPct val="20000"/>
              </a:spcBef>
              <a:buSzPct val="90000"/>
              <a:buFont typeface="Arial" pitchFamily="34" charset="0"/>
              <a:buChar char="•"/>
            </a:pPr>
            <a:r>
              <a:rPr lang="en-US" smtClean="0"/>
              <a:t>Fourth level</a:t>
            </a:r>
          </a:p>
          <a:p>
            <a:pPr marL="345971" lvl="4" indent="-345971" algn="l" defTabSz="914089"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76279033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211" indent="-341211">
              <a:lnSpc>
                <a:spcPct val="90000"/>
              </a:lnSpc>
              <a:buSzPct val="80000"/>
              <a:buFont typeface="Arial" pitchFamily="34" charset="0"/>
              <a:buChar char="•"/>
              <a:defRPr sz="3199"/>
            </a:lvl1pPr>
            <a:lvl2pPr marL="626875" indent="-285664">
              <a:lnSpc>
                <a:spcPct val="90000"/>
              </a:lnSpc>
              <a:buSzPct val="80000"/>
              <a:buFont typeface="Arial" pitchFamily="34" charset="0"/>
              <a:buChar char="•"/>
              <a:defRPr sz="2799"/>
            </a:lvl2pPr>
            <a:lvl3pPr marL="914126" indent="-287252">
              <a:lnSpc>
                <a:spcPct val="90000"/>
              </a:lnSpc>
              <a:buSzPct val="80000"/>
              <a:buFont typeface="Arial" pitchFamily="34" charset="0"/>
              <a:buChar char="•"/>
              <a:defRPr sz="2399"/>
            </a:lvl3pPr>
            <a:lvl4pPr marL="1712399" indent="-225357">
              <a:lnSpc>
                <a:spcPct val="90000"/>
              </a:lnSpc>
              <a:buSzPct val="80000"/>
              <a:buFont typeface="Arial" pitchFamily="34" charset="0"/>
              <a:buChar char="•"/>
              <a:defRPr sz="1999"/>
            </a:lvl4pPr>
            <a:lvl5pPr marL="1944105" indent="-231705">
              <a:lnSpc>
                <a:spcPct val="90000"/>
              </a:lnSpc>
              <a:buSzPct val="80000"/>
              <a:buFont typeface="Arial" pitchFamily="34" charset="0"/>
              <a:buChar char="•"/>
              <a:defRPr sz="1999"/>
            </a:lvl5pPr>
            <a:lvl6pPr>
              <a:defRPr sz="1799"/>
            </a:lvl6pPr>
            <a:lvl7pPr>
              <a:defRPr sz="1799"/>
            </a:lvl7pPr>
            <a:lvl8pPr>
              <a:defRPr sz="1799"/>
            </a:lvl8pPr>
            <a:lvl9pPr>
              <a:defRPr sz="179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063" indent="-457063">
              <a:lnSpc>
                <a:spcPct val="90000"/>
              </a:lnSpc>
              <a:buSzPct val="80000"/>
              <a:buFont typeface="Arial" pitchFamily="34" charset="0"/>
              <a:buChar char="•"/>
              <a:defRPr lang="en-US" sz="3199" kern="1200" dirty="0" smtClean="0">
                <a:gradFill>
                  <a:gsLst>
                    <a:gs pos="0">
                      <a:srgbClr val="595959"/>
                    </a:gs>
                    <a:gs pos="86000">
                      <a:srgbClr val="595959"/>
                    </a:gs>
                  </a:gsLst>
                  <a:lin ang="5400000" scaled="0"/>
                </a:gradFill>
                <a:latin typeface="+mn-lt"/>
                <a:ea typeface="+mn-ea"/>
                <a:cs typeface="+mn-cs"/>
              </a:defRPr>
            </a:lvl1pPr>
            <a:lvl2pPr marL="798273" indent="-457063">
              <a:lnSpc>
                <a:spcPct val="90000"/>
              </a:lnSpc>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969671" indent="-342797">
              <a:lnSpc>
                <a:spcPct val="90000"/>
              </a:lnSpc>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829839" indent="-342797">
              <a:lnSpc>
                <a:spcPct val="90000"/>
              </a:lnSpc>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2055196" indent="-342797">
              <a:lnSpc>
                <a:spcPct val="90000"/>
              </a:lnSpc>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a:defRPr sz="1799"/>
            </a:lvl6pPr>
            <a:lvl7pPr>
              <a:defRPr sz="1799"/>
            </a:lvl7pPr>
            <a:lvl8pPr>
              <a:defRPr sz="1799"/>
            </a:lvl8pPr>
            <a:lvl9pPr>
              <a:defRPr sz="1799"/>
            </a:lvl9pPr>
          </a:lstStyle>
          <a:p>
            <a:pPr marL="341211" lvl="0" indent="-341211" algn="l" defTabSz="914089" rtl="0" eaLnBrk="1" latinLnBrk="0" hangingPunct="1">
              <a:lnSpc>
                <a:spcPct val="90000"/>
              </a:lnSpc>
              <a:spcBef>
                <a:spcPct val="20000"/>
              </a:spcBef>
              <a:buSzPct val="80000"/>
              <a:buFont typeface="Arial" pitchFamily="34" charset="0"/>
              <a:buChar char="•"/>
            </a:pPr>
            <a:r>
              <a:rPr lang="en-US" smtClean="0"/>
              <a:t>Click to edit Master text styles</a:t>
            </a:r>
          </a:p>
          <a:p>
            <a:pPr marL="341211" lvl="1" indent="-341211" algn="l" defTabSz="914089" rtl="0" eaLnBrk="1" latinLnBrk="0" hangingPunct="1">
              <a:lnSpc>
                <a:spcPct val="90000"/>
              </a:lnSpc>
              <a:spcBef>
                <a:spcPct val="20000"/>
              </a:spcBef>
              <a:buSzPct val="80000"/>
              <a:buFont typeface="Arial" pitchFamily="34" charset="0"/>
              <a:buChar char="•"/>
            </a:pPr>
            <a:r>
              <a:rPr lang="en-US" smtClean="0"/>
              <a:t>Second level</a:t>
            </a:r>
          </a:p>
          <a:p>
            <a:pPr marL="341211" lvl="2" indent="-341211" algn="l" defTabSz="914089" rtl="0" eaLnBrk="1" latinLnBrk="0" hangingPunct="1">
              <a:lnSpc>
                <a:spcPct val="90000"/>
              </a:lnSpc>
              <a:spcBef>
                <a:spcPct val="20000"/>
              </a:spcBef>
              <a:buSzPct val="80000"/>
              <a:buFont typeface="Arial" pitchFamily="34" charset="0"/>
              <a:buChar char="•"/>
            </a:pPr>
            <a:r>
              <a:rPr lang="en-US" smtClean="0"/>
              <a:t>Third level</a:t>
            </a:r>
          </a:p>
          <a:p>
            <a:pPr marL="341211" lvl="3" indent="-341211" algn="l" defTabSz="914089" rtl="0" eaLnBrk="1" latinLnBrk="0" hangingPunct="1">
              <a:lnSpc>
                <a:spcPct val="90000"/>
              </a:lnSpc>
              <a:spcBef>
                <a:spcPct val="20000"/>
              </a:spcBef>
              <a:buSzPct val="80000"/>
              <a:buFont typeface="Arial" pitchFamily="34" charset="0"/>
              <a:buChar char="•"/>
            </a:pPr>
            <a:r>
              <a:rPr lang="en-US" smtClean="0"/>
              <a:t>Fourth level</a:t>
            </a:r>
          </a:p>
          <a:p>
            <a:pPr marL="341211" lvl="4" indent="-341211" algn="l" defTabSz="914089"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773009121"/>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1" y="2266796"/>
            <a:ext cx="5486400" cy="1945148"/>
          </a:xfrm>
        </p:spPr>
        <p:txBody>
          <a:bodyPr/>
          <a:lstStyle>
            <a:lvl1pPr marL="403104" indent="-403104">
              <a:buSzPct val="80000"/>
              <a:buFont typeface="Arial" pitchFamily="34" charset="0"/>
              <a:buChar char="•"/>
              <a:defRPr sz="2799"/>
            </a:lvl1pPr>
            <a:lvl2pPr marL="744315" indent="-322166">
              <a:buSzPct val="80000"/>
              <a:buFont typeface="Arial" pitchFamily="34" charset="0"/>
              <a:buChar char="•"/>
              <a:defRPr sz="2799"/>
            </a:lvl2pPr>
            <a:lvl3pPr marL="1026805" indent="-282490" defTabSz="1029979">
              <a:buSzPct val="80000"/>
              <a:buFont typeface="Arial" pitchFamily="34" charset="0"/>
              <a:buChar char="•"/>
              <a:defRPr sz="2399"/>
            </a:lvl3pPr>
            <a:lvl4pPr marL="1317230" indent="-287252">
              <a:buSzPct val="80000"/>
              <a:buFont typeface="Arial" pitchFamily="34" charset="0"/>
              <a:buChar char="•"/>
              <a:defRPr sz="1999"/>
            </a:lvl4pPr>
            <a:lvl5pPr marL="1541001" indent="-223771">
              <a:buSzPct val="80000"/>
              <a:buFont typeface="Arial" pitchFamily="34" charset="0"/>
              <a:buChar char="•"/>
              <a:defRPr sz="1999"/>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232" indent="-296232">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1pPr>
            <a:lvl2pPr marL="457063" indent="-457063">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764945" indent="-342797">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372775" indent="-342797">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1087112" indent="-342797">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marL="1372775" indent="-342797">
              <a:defRPr sz="1600"/>
            </a:lvl6pPr>
            <a:lvl7pPr marL="1602894" indent="-285664">
              <a:defRPr sz="1600"/>
            </a:lvl7pPr>
            <a:lvl8pPr>
              <a:defRPr sz="1600"/>
            </a:lvl8pPr>
            <a:lvl9pPr>
              <a:defRPr sz="1600"/>
            </a:lvl9pPr>
          </a:lstStyle>
          <a:p>
            <a:pPr marL="403104" lvl="0" indent="-403104" algn="l" defTabSz="914089" rtl="0" eaLnBrk="1" latinLnBrk="0" hangingPunct="1">
              <a:lnSpc>
                <a:spcPct val="90000"/>
              </a:lnSpc>
              <a:spcBef>
                <a:spcPct val="20000"/>
              </a:spcBef>
              <a:buSzPct val="80000"/>
            </a:pPr>
            <a:r>
              <a:rPr lang="en-US" smtClean="0"/>
              <a:t>Click to edit Master text styles</a:t>
            </a:r>
          </a:p>
          <a:p>
            <a:pPr marL="403104" lvl="1" indent="-403104" algn="l" defTabSz="914089" rtl="0" eaLnBrk="1" latinLnBrk="0" hangingPunct="1">
              <a:lnSpc>
                <a:spcPct val="90000"/>
              </a:lnSpc>
              <a:spcBef>
                <a:spcPct val="20000"/>
              </a:spcBef>
              <a:buSzPct val="80000"/>
            </a:pPr>
            <a:r>
              <a:rPr lang="en-US" smtClean="0"/>
              <a:t>Second level</a:t>
            </a:r>
          </a:p>
          <a:p>
            <a:pPr marL="403104" lvl="2" indent="-403104" algn="l" defTabSz="914089" rtl="0" eaLnBrk="1" latinLnBrk="0" hangingPunct="1">
              <a:lnSpc>
                <a:spcPct val="90000"/>
              </a:lnSpc>
              <a:spcBef>
                <a:spcPct val="20000"/>
              </a:spcBef>
              <a:buSzPct val="80000"/>
            </a:pPr>
            <a:r>
              <a:rPr lang="en-US" smtClean="0"/>
              <a:t>Third level</a:t>
            </a:r>
          </a:p>
          <a:p>
            <a:pPr marL="403104" lvl="3" indent="-403104" algn="l" defTabSz="914089" rtl="0" eaLnBrk="1" latinLnBrk="0" hangingPunct="1">
              <a:lnSpc>
                <a:spcPct val="90000"/>
              </a:lnSpc>
              <a:spcBef>
                <a:spcPct val="20000"/>
              </a:spcBef>
              <a:buSzPct val="80000"/>
            </a:pPr>
            <a:r>
              <a:rPr lang="en-US" smtClean="0"/>
              <a:t>Fourth level</a:t>
            </a:r>
          </a:p>
          <a:p>
            <a:pPr marL="403104" lvl="4" indent="-403104" algn="l" defTabSz="914089" rtl="0" eaLnBrk="1" latinLnBrk="0" hangingPunct="1">
              <a:lnSpc>
                <a:spcPct val="90000"/>
              </a:lnSpc>
              <a:spcBef>
                <a:spcPct val="20000"/>
              </a:spcBef>
              <a:buSzPct val="80000"/>
            </a:pPr>
            <a:r>
              <a:rPr lang="en-US" smtClean="0"/>
              <a:t>Fifth level</a:t>
            </a:r>
            <a:endParaRPr lang="en-US" dirty="0"/>
          </a:p>
        </p:txBody>
      </p:sp>
      <p:pic>
        <p:nvPicPr>
          <p:cNvPr id="9" name="图片 8"/>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832297823"/>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10/1/2016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3518929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smtClean="0"/>
              <a:t>Click to edit Master title style</a:t>
            </a:r>
            <a:endParaRPr lang="en-US" dirty="0"/>
          </a:p>
        </p:txBody>
      </p:sp>
      <p:pic>
        <p:nvPicPr>
          <p:cNvPr id="5" name="图片 4"/>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244744996"/>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601349418"/>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No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9242456"/>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0" tIns="45691" rIns="91380" bIns="45691" numCol="1" spcCol="0" rtlCol="0" anchor="ctr" anchorCtr="0" compatLnSpc="1">
            <a:prstTxWarp prst="textNoShape">
              <a:avLst/>
            </a:prstTxWarp>
          </a:bodyPr>
          <a:lstStyle/>
          <a:p>
            <a:pPr algn="ctr" defTabSz="913514"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4710" y="3417661"/>
            <a:ext cx="6947121" cy="1241878"/>
          </a:xfrm>
        </p:spPr>
        <p:txBody>
          <a:bodyPr lIns="182880" tIns="182880" anchor="ctr" anchorCtr="0"/>
          <a:lstStyle>
            <a:lvl1pPr marL="574503" indent="-571329">
              <a:spcAft>
                <a:spcPts val="1200"/>
              </a:spcAft>
              <a:buNone/>
              <a:defRPr lang="en-US" sz="4399"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a:defRPr lang="en-US" sz="2399" kern="1200" spc="-50" baseline="0" dirty="0">
                <a:gradFill>
                  <a:gsLst>
                    <a:gs pos="0">
                      <a:srgbClr val="595959"/>
                    </a:gs>
                    <a:gs pos="86000">
                      <a:srgbClr val="595959"/>
                    </a:gs>
                  </a:gsLst>
                  <a:lin ang="5400000" scaled="0"/>
                </a:gradFill>
                <a:latin typeface="+mn-lt"/>
                <a:ea typeface="+mn-ea"/>
                <a:cs typeface="+mn-cs"/>
              </a:defRPr>
            </a:lvl2pPr>
          </a:lstStyle>
          <a:p>
            <a:pPr marL="3174" lvl="0" indent="0" algn="l" defTabSz="914089" rtl="0" eaLnBrk="1" latinLnBrk="0" hangingPunct="1">
              <a:lnSpc>
                <a:spcPct val="90000"/>
              </a:lnSpc>
              <a:spcBef>
                <a:spcPts val="0"/>
              </a:spcBef>
              <a:spcAft>
                <a:spcPts val="900"/>
              </a:spcAft>
              <a:buSzPct val="80000"/>
            </a:pPr>
            <a:r>
              <a:rPr lang="en-US" smtClean="0"/>
              <a:t>Click to edit Master text styles</a:t>
            </a:r>
          </a:p>
          <a:p>
            <a:pPr marL="3174" lvl="1" indent="0" algn="l" defTabSz="914089"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312362376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3524246991"/>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defTabSz="1218621"/>
            <a:endParaRPr lang="en-US" sz="2399">
              <a:solidFill>
                <a:srgbClr val="292929"/>
              </a:solidFill>
            </a:endParaRPr>
          </a:p>
        </p:txBody>
      </p:sp>
    </p:spTree>
    <p:extLst>
      <p:ext uri="{BB962C8B-B14F-4D97-AF65-F5344CB8AC3E}">
        <p14:creationId xmlns:p14="http://schemas.microsoft.com/office/powerpoint/2010/main" val="1995744876"/>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grpSp>
    </p:spTree>
    <p:extLst>
      <p:ext uri="{BB962C8B-B14F-4D97-AF65-F5344CB8AC3E}">
        <p14:creationId xmlns:p14="http://schemas.microsoft.com/office/powerpoint/2010/main" val="1239938041"/>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5674"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574451796"/>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5073"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510604081"/>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3467676"/>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797"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00965" y="6205154"/>
            <a:ext cx="2505601" cy="576390"/>
          </a:xfrm>
          <a:prstGeom prst="rect">
            <a:avLst/>
          </a:prstGeom>
        </p:spPr>
      </p:pic>
    </p:spTree>
    <p:extLst>
      <p:ext uri="{BB962C8B-B14F-4D97-AF65-F5344CB8AC3E}">
        <p14:creationId xmlns:p14="http://schemas.microsoft.com/office/powerpoint/2010/main" val="1862897698"/>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0459C166-16D3-4A25-A2F8-C51E0E346B22}" type="datetimeFigureOut">
              <a:rPr lang="en-US" smtClean="0"/>
              <a:pPr/>
              <a:t>10/1/2016</a:t>
            </a:fld>
            <a:endParaRPr lang="en-US"/>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59DE4316-4355-4038-9262-DF05D0694534}" type="slidenum">
              <a:rPr lang="en-US" smtClean="0"/>
              <a:pPr/>
              <a:t>‹#›</a:t>
            </a:fld>
            <a:endParaRPr lang="en-US"/>
          </a:p>
        </p:txBody>
      </p:sp>
    </p:spTree>
    <p:extLst>
      <p:ext uri="{BB962C8B-B14F-4D97-AF65-F5344CB8AC3E}">
        <p14:creationId xmlns:p14="http://schemas.microsoft.com/office/powerpoint/2010/main" val="355155796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randing">
    <p:bg>
      <p:bgRef idx="1001">
        <a:schemeClr val="bg1"/>
      </p:bgRef>
    </p:bg>
    <p:spTree>
      <p:nvGrpSpPr>
        <p:cNvPr id="1" name=""/>
        <p:cNvGrpSpPr/>
        <p:nvPr/>
      </p:nvGrpSpPr>
      <p:grpSpPr>
        <a:xfrm>
          <a:off x="0" y="0"/>
          <a:ext cx="0" cy="0"/>
          <a:chOff x="0" y="0"/>
          <a:chExt cx="0" cy="0"/>
        </a:xfrm>
      </p:grpSpPr>
      <p:grpSp>
        <p:nvGrpSpPr>
          <p:cNvPr id="4" name="Group 3"/>
          <p:cNvGrpSpPr>
            <a:grpSpLocks noChangeAspect="1"/>
          </p:cNvGrpSpPr>
          <p:nvPr userDrawn="1"/>
        </p:nvGrpSpPr>
        <p:grpSpPr>
          <a:xfrm>
            <a:off x="1724517" y="3169190"/>
            <a:ext cx="2436488" cy="519627"/>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grpSp>
      <p:sp>
        <p:nvSpPr>
          <p:cNvPr id="10" name="Text Box 3"/>
          <p:cNvSpPr txBox="1">
            <a:spLocks noChangeArrowheads="1"/>
          </p:cNvSpPr>
          <p:nvPr userDrawn="1"/>
        </p:nvSpPr>
        <p:spPr bwMode="blackWhite">
          <a:xfrm>
            <a:off x="1527293" y="4024007"/>
            <a:ext cx="8927142" cy="720585"/>
          </a:xfrm>
          <a:prstGeom prst="rect">
            <a:avLst/>
          </a:prstGeom>
          <a:noFill/>
          <a:ln w="12700">
            <a:noFill/>
            <a:miter lim="800000"/>
            <a:headEnd type="none" w="sm" len="sm"/>
            <a:tailEnd type="none" w="sm" len="sm"/>
          </a:ln>
          <a:effectLst/>
        </p:spPr>
        <p:txBody>
          <a:bodyPr vert="horz" wrap="square" lIns="179263" tIns="143411" rIns="179263" bIns="143411" numCol="1" anchor="t" anchorCtr="0" compatLnSpc="1">
            <a:prstTxWarp prst="textNoShape">
              <a:avLst/>
            </a:prstTxWarp>
            <a:spAutoFit/>
          </a:bodyPr>
          <a:lstStyle/>
          <a:p>
            <a:pPr defTabSz="913836" eaLnBrk="0" hangingPunct="0"/>
            <a:r>
              <a:rPr lang="en-US" sz="700" dirty="0">
                <a:gradFill>
                  <a:gsLst>
                    <a:gs pos="0">
                      <a:srgbClr val="292929"/>
                    </a:gs>
                    <a:gs pos="100000">
                      <a:srgbClr val="292929"/>
                    </a:gs>
                  </a:gsLst>
                  <a:lin ang="5400000" scaled="0"/>
                </a:gradFill>
                <a:cs typeface="Segoe UI" pitchFamily="34" charset="0"/>
              </a:rPr>
              <a:t>© </a:t>
            </a:r>
            <a:r>
              <a:rPr lang="en-US" sz="700" dirty="0" smtClean="0">
                <a:gradFill>
                  <a:gsLst>
                    <a:gs pos="0">
                      <a:srgbClr val="292929"/>
                    </a:gs>
                    <a:gs pos="100000">
                      <a:srgbClr val="292929"/>
                    </a:gs>
                  </a:gsLst>
                  <a:lin ang="5400000" scaled="0"/>
                </a:gradFill>
                <a:cs typeface="Segoe UI" pitchFamily="34" charset="0"/>
              </a:rPr>
              <a:t>201</a:t>
            </a:r>
            <a:r>
              <a:rPr lang="en-US" altLang="zh-CN" sz="700" dirty="0" smtClean="0">
                <a:gradFill>
                  <a:gsLst>
                    <a:gs pos="0">
                      <a:srgbClr val="292929"/>
                    </a:gs>
                    <a:gs pos="100000">
                      <a:srgbClr val="292929"/>
                    </a:gs>
                  </a:gsLst>
                  <a:lin ang="5400000" scaled="0"/>
                </a:gradFill>
                <a:cs typeface="Segoe UI" pitchFamily="34" charset="0"/>
              </a:rPr>
              <a:t>6</a:t>
            </a:r>
            <a:r>
              <a:rPr lang="en-US" sz="700" dirty="0" smtClean="0">
                <a:gradFill>
                  <a:gsLst>
                    <a:gs pos="0">
                      <a:srgbClr val="292929"/>
                    </a:gs>
                    <a:gs pos="100000">
                      <a:srgbClr val="292929"/>
                    </a:gs>
                  </a:gsLst>
                  <a:lin ang="5400000" scaled="0"/>
                </a:gradFill>
                <a:cs typeface="Segoe UI" pitchFamily="34" charset="0"/>
              </a:rPr>
              <a:t> </a:t>
            </a:r>
            <a:r>
              <a:rPr lang="en-US" sz="700" dirty="0">
                <a:gradFill>
                  <a:gsLst>
                    <a:gs pos="0">
                      <a:srgbClr val="292929"/>
                    </a:gs>
                    <a:gs pos="100000">
                      <a:srgbClr val="292929"/>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836" eaLnBrk="0" hangingPunct="0"/>
            <a:r>
              <a:rPr lang="en-US" sz="700" dirty="0">
                <a:gradFill>
                  <a:gsLst>
                    <a:gs pos="0">
                      <a:srgbClr val="292929"/>
                    </a:gs>
                    <a:gs pos="100000">
                      <a:srgbClr val="292929"/>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8982255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62580168"/>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9"/>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339931921"/>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a:solidFill>
                  <a:schemeClr val="tx1">
                    <a:alpha val="99000"/>
                  </a:schemeClr>
                </a:soli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buFont typeface="Wingdings" pitchFamily="2" charset="2"/>
              <a:buNone/>
              <a:defRPr sz="3999">
                <a:solidFill>
                  <a:schemeClr val="tx1">
                    <a:alpha val="99000"/>
                  </a:schemeClr>
                </a:solidFill>
              </a:defRPr>
            </a:lvl1pPr>
            <a:lvl2pPr marL="284077" marR="0" indent="0" algn="l" defTabSz="914089" rtl="0" eaLnBrk="1" fontAlgn="auto" latinLnBrk="0" hangingPunct="1">
              <a:lnSpc>
                <a:spcPct val="90000"/>
              </a:lnSpc>
              <a:spcBef>
                <a:spcPct val="20000"/>
              </a:spcBef>
              <a:spcAft>
                <a:spcPts val="0"/>
              </a:spcAft>
              <a:buClrTx/>
              <a:buSzPct val="90000"/>
              <a:buFont typeface="Wingdings" pitchFamily="2" charset="2"/>
              <a:buNone/>
              <a:tabLst/>
              <a:defRPr lang="en-US" sz="2399" kern="1200" spc="0" baseline="0" dirty="0" smtClean="0">
                <a:solidFill>
                  <a:schemeClr val="tx1">
                    <a:alpha val="99000"/>
                  </a:schemeClr>
                </a:solidFill>
                <a:latin typeface="+mn-lt"/>
                <a:ea typeface="+mn-ea"/>
                <a:cs typeface="+mn-cs"/>
              </a:defRPr>
            </a:lvl2pPr>
            <a:lvl3pPr marL="517370" indent="0">
              <a:buFont typeface="Wingdings" pitchFamily="2" charset="2"/>
              <a:buNone/>
              <a:tabLst/>
              <a:defRPr>
                <a:solidFill>
                  <a:schemeClr val="tx1">
                    <a:alpha val="99000"/>
                  </a:schemeClr>
                </a:solidFill>
                <a:latin typeface="+mn-lt"/>
              </a:defRPr>
            </a:lvl3pPr>
            <a:lvl4pPr marL="741140" indent="0">
              <a:buFont typeface="Wingdings" pitchFamily="2" charset="2"/>
              <a:buNone/>
              <a:defRPr>
                <a:solidFill>
                  <a:schemeClr val="tx1">
                    <a:alpha val="99000"/>
                  </a:schemeClr>
                </a:solidFill>
                <a:latin typeface="+mn-lt"/>
              </a:defRPr>
            </a:lvl4pPr>
            <a:lvl5pPr marL="914126" indent="0">
              <a:buFont typeface="Wingdings" pitchFamily="2" charset="2"/>
              <a:buNone/>
              <a:tabLst/>
              <a:defRPr>
                <a:solidFill>
                  <a:schemeClr val="tx1">
                    <a:alpha val="99000"/>
                  </a:schemeClr>
                </a:solidFill>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8427567"/>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_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49" y="2109542"/>
            <a:ext cx="10240454"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949" y="3425825"/>
            <a:ext cx="10240454"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8313082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A4R Pitch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4311650"/>
          </a:xfrm>
          <a:prstGeom prst="rect">
            <a:avLst/>
          </a:prstGeom>
        </p:spPr>
      </p:pic>
      <p:sp>
        <p:nvSpPr>
          <p:cNvPr id="4" name="TextBox 3"/>
          <p:cNvSpPr txBox="1"/>
          <p:nvPr userDrawn="1"/>
        </p:nvSpPr>
        <p:spPr>
          <a:xfrm>
            <a:off x="376663" y="260594"/>
            <a:ext cx="7185672" cy="1526572"/>
          </a:xfrm>
          <a:prstGeom prst="rect">
            <a:avLst/>
          </a:prstGeom>
          <a:noFill/>
        </p:spPr>
        <p:txBody>
          <a:bodyPr wrap="square" lIns="0" tIns="0" rIns="0" bIns="0" rtlCol="0">
            <a:spAutoFit/>
          </a:bodyPr>
          <a:lstStyle/>
          <a:p>
            <a:r>
              <a:rPr lang="en-US" sz="4000" dirty="0" smtClean="0">
                <a:solidFill>
                  <a:srgbClr val="FFFFFF"/>
                </a:solidFill>
                <a:latin typeface="Segoe UI Light" panose="020B0502040204020203" pitchFamily="34" charset="0"/>
              </a:rPr>
              <a:t>Microsoft Azure </a:t>
            </a:r>
            <a:r>
              <a:rPr lang="en-US" sz="4000" dirty="0">
                <a:solidFill>
                  <a:srgbClr val="FFFFFF"/>
                </a:solidFill>
                <a:latin typeface="Segoe UI Light" panose="020B0502040204020203" pitchFamily="34" charset="0"/>
              </a:rPr>
              <a:t>for Research </a:t>
            </a:r>
          </a:p>
          <a:p>
            <a:r>
              <a:rPr lang="en-US" sz="2400" dirty="0">
                <a:solidFill>
                  <a:srgbClr val="FFFFFF"/>
                </a:solidFill>
              </a:rPr>
              <a:t>Accelerate the Speed of Scientific Discovery </a:t>
            </a:r>
          </a:p>
          <a:p>
            <a:pPr>
              <a:lnSpc>
                <a:spcPct val="90000"/>
              </a:lnSpc>
              <a:spcBef>
                <a:spcPct val="20000"/>
              </a:spcBef>
              <a:buClr>
                <a:srgbClr val="4E90CD"/>
              </a:buClr>
              <a:buSzPct val="120000"/>
            </a:pPr>
            <a:endParaRPr lang="en-US" sz="3200" dirty="0" err="1">
              <a:solidFill>
                <a:srgbClr val="FFFFFF"/>
              </a:solidFill>
              <a:latin typeface="Segoe UI Light" pitchFamily="34" charset="0"/>
            </a:endParaRPr>
          </a:p>
        </p:txBody>
      </p:sp>
      <p:sp>
        <p:nvSpPr>
          <p:cNvPr id="5" name="Rectangle 4"/>
          <p:cNvSpPr/>
          <p:nvPr userDrawn="1"/>
        </p:nvSpPr>
        <p:spPr>
          <a:xfrm>
            <a:off x="279908" y="1455951"/>
            <a:ext cx="5800280" cy="917971"/>
          </a:xfrm>
          <a:prstGeom prst="rect">
            <a:avLst/>
          </a:prstGeom>
        </p:spPr>
        <p:txBody>
          <a:bodyPr wrap="square">
            <a:spAutoFit/>
          </a:bodyPr>
          <a:lstStyle/>
          <a:p>
            <a:r>
              <a:rPr lang="en-US" altLang="zh-CN" sz="2000" kern="1800" baseline="30000" dirty="0" smtClean="0">
                <a:solidFill>
                  <a:srgbClr val="FFFFFF"/>
                </a:solidFill>
                <a:ea typeface="Segoe UI" panose="020B0502040204020203" pitchFamily="34" charset="0"/>
                <a:cs typeface="Segoe UI" panose="020B0502040204020203" pitchFamily="34" charset="0"/>
              </a:rPr>
              <a:t>Microsoft A</a:t>
            </a:r>
            <a:r>
              <a:rPr lang="en-US" sz="2000" kern="1800" baseline="30000" dirty="0" smtClean="0">
                <a:solidFill>
                  <a:srgbClr val="FFFFFF"/>
                </a:solidFill>
                <a:ea typeface="Segoe UI" panose="020B0502040204020203" pitchFamily="34" charset="0"/>
                <a:cs typeface="Segoe UI" panose="020B0502040204020203" pitchFamily="34" charset="0"/>
              </a:rPr>
              <a:t>zure </a:t>
            </a:r>
            <a:r>
              <a:rPr lang="en-US" sz="2000" kern="1800" baseline="30000" dirty="0">
                <a:solidFill>
                  <a:srgbClr val="FFFFFF"/>
                </a:solidFill>
                <a:ea typeface="Segoe UI" panose="020B0502040204020203" pitchFamily="34" charset="0"/>
                <a:cs typeface="Segoe UI" panose="020B0502040204020203" pitchFamily="34" charset="0"/>
              </a:rPr>
              <a:t>provides researchers with the power and scalability of cloud computing for collaboration, computation, and data-intensive processing. This open and flexible global cloud platform supports any language, tool, or framework. </a:t>
            </a:r>
            <a:r>
              <a:rPr lang="en-US" kern="1800" baseline="30000" dirty="0">
                <a:solidFill>
                  <a:srgbClr val="FFFFFF"/>
                </a:solidFill>
                <a:ea typeface="Segoe UI" panose="020B0502040204020203" pitchFamily="34" charset="0"/>
                <a:cs typeface="Segoe UI" panose="020B0502040204020203" pitchFamily="34" charset="0"/>
              </a:rPr>
              <a:t> </a:t>
            </a:r>
            <a:r>
              <a:rPr lang="en-US" kern="1600" baseline="30000" dirty="0">
                <a:solidFill>
                  <a:srgbClr val="FFFFFF"/>
                </a:solidFill>
                <a:ea typeface="Segoe UI" panose="020B0502040204020203" pitchFamily="34" charset="0"/>
                <a:cs typeface="Segoe UI" panose="020B0502040204020203" pitchFamily="34" charset="0"/>
              </a:rPr>
              <a:t> </a:t>
            </a:r>
          </a:p>
        </p:txBody>
      </p:sp>
      <p:sp>
        <p:nvSpPr>
          <p:cNvPr id="6" name="Rectangle 5"/>
          <p:cNvSpPr/>
          <p:nvPr userDrawn="1"/>
        </p:nvSpPr>
        <p:spPr>
          <a:xfrm>
            <a:off x="279908" y="4484641"/>
            <a:ext cx="5800280" cy="420628"/>
          </a:xfrm>
          <a:prstGeom prst="rect">
            <a:avLst/>
          </a:prstGeom>
        </p:spPr>
        <p:txBody>
          <a:bodyPr wrap="square">
            <a:spAutoFit/>
          </a:bodyPr>
          <a:lstStyle/>
          <a:p>
            <a:r>
              <a:rPr lang="en-US" sz="3200" baseline="30000" dirty="0">
                <a:solidFill>
                  <a:srgbClr val="C60651"/>
                </a:solidFill>
                <a:latin typeface="Segoe UI Semibold" panose="020B0702040204020203" pitchFamily="34" charset="0"/>
              </a:rPr>
              <a:t>The </a:t>
            </a:r>
            <a:r>
              <a:rPr lang="en-US" sz="3200" baseline="30000" dirty="0" smtClean="0">
                <a:solidFill>
                  <a:srgbClr val="C60651"/>
                </a:solidFill>
                <a:latin typeface="Segoe UI Semibold" panose="020B0702040204020203" pitchFamily="34" charset="0"/>
              </a:rPr>
              <a:t>Microsoft Azure </a:t>
            </a:r>
            <a:r>
              <a:rPr lang="en-US" sz="3200" baseline="30000" dirty="0">
                <a:solidFill>
                  <a:srgbClr val="C60651"/>
                </a:solidFill>
                <a:latin typeface="Segoe UI Semibold" panose="020B0702040204020203" pitchFamily="34" charset="0"/>
              </a:rPr>
              <a:t>for Research program:</a:t>
            </a:r>
            <a:endParaRPr lang="en-US" sz="3200" baseline="30000" dirty="0">
              <a:solidFill>
                <a:srgbClr val="C60651"/>
              </a:solidFill>
              <a:latin typeface="Segoe UI Light" panose="020B0502040204020203" pitchFamily="34" charset="0"/>
            </a:endParaRPr>
          </a:p>
        </p:txBody>
      </p:sp>
      <p:sp>
        <p:nvSpPr>
          <p:cNvPr id="7" name="Rectangle 6"/>
          <p:cNvSpPr/>
          <p:nvPr userDrawn="1"/>
        </p:nvSpPr>
        <p:spPr>
          <a:xfrm>
            <a:off x="329336" y="4734289"/>
            <a:ext cx="5682266" cy="1195199"/>
          </a:xfrm>
          <a:prstGeom prst="rect">
            <a:avLst/>
          </a:prstGeom>
        </p:spPr>
        <p:txBody>
          <a:bodyPr wrap="square">
            <a:spAutoFit/>
          </a:bodyPr>
          <a:lstStyle/>
          <a:p>
            <a:r>
              <a:rPr lang="en-US" sz="2000" b="1" baseline="30000" dirty="0">
                <a:solidFill>
                  <a:srgbClr val="C60651"/>
                </a:solidFill>
              </a:rPr>
              <a:t>·</a:t>
            </a:r>
            <a:r>
              <a:rPr lang="en-US" sz="2000" baseline="30000" dirty="0">
                <a:solidFill>
                  <a:srgbClr val="C60651"/>
                </a:solidFill>
                <a:latin typeface="Segoe UI Light" panose="020B0502040204020203" pitchFamily="34" charset="0"/>
              </a:rPr>
              <a:t>  </a:t>
            </a:r>
            <a:r>
              <a:rPr lang="en-US" sz="2000" baseline="30000" dirty="0">
                <a:solidFill>
                  <a:srgbClr val="717073"/>
                </a:solidFill>
              </a:rPr>
              <a:t>Free access to </a:t>
            </a:r>
            <a:r>
              <a:rPr lang="en-US" sz="2000" baseline="30000" dirty="0" smtClean="0">
                <a:solidFill>
                  <a:srgbClr val="717073"/>
                </a:solidFill>
              </a:rPr>
              <a:t>Microsoft </a:t>
            </a:r>
            <a:r>
              <a:rPr lang="en-US" sz="2000" baseline="30000" dirty="0">
                <a:solidFill>
                  <a:srgbClr val="717073"/>
                </a:solidFill>
              </a:rPr>
              <a:t>Azure cloud computing and storage  </a:t>
            </a:r>
            <a:r>
              <a:rPr lang="en-US" sz="2000" dirty="0">
                <a:solidFill>
                  <a:srgbClr val="717073"/>
                </a:solidFill>
              </a:rPr>
              <a:t>    </a:t>
            </a:r>
          </a:p>
          <a:p>
            <a:pPr>
              <a:spcAft>
                <a:spcPts val="600"/>
              </a:spcAft>
            </a:pPr>
            <a:r>
              <a:rPr lang="en-US" sz="2000" baseline="30000" dirty="0">
                <a:solidFill>
                  <a:srgbClr val="717073"/>
                </a:solidFill>
              </a:rPr>
              <a:t>   (submit proposals for </a:t>
            </a:r>
            <a:r>
              <a:rPr lang="en-US" altLang="zh-CN" sz="2000" baseline="30000" dirty="0" smtClean="0">
                <a:solidFill>
                  <a:srgbClr val="717073"/>
                </a:solidFill>
              </a:rPr>
              <a:t>Microsoft </a:t>
            </a:r>
            <a:r>
              <a:rPr lang="en-US" sz="2000" baseline="30000" dirty="0" smtClean="0">
                <a:solidFill>
                  <a:srgbClr val="717073"/>
                </a:solidFill>
              </a:rPr>
              <a:t>Azure </a:t>
            </a:r>
            <a:r>
              <a:rPr lang="en-US" sz="2000" baseline="30000" dirty="0">
                <a:solidFill>
                  <a:srgbClr val="717073"/>
                </a:solidFill>
              </a:rPr>
              <a:t>Research Awards)</a:t>
            </a:r>
          </a:p>
          <a:p>
            <a:r>
              <a:rPr lang="en-US" sz="2000" b="1" baseline="30000" dirty="0">
                <a:solidFill>
                  <a:srgbClr val="C60651"/>
                </a:solidFill>
              </a:rPr>
              <a:t>·</a:t>
            </a:r>
            <a:r>
              <a:rPr lang="en-US" sz="2000" baseline="30000" dirty="0">
                <a:solidFill>
                  <a:srgbClr val="C60651"/>
                </a:solidFill>
              </a:rPr>
              <a:t>  </a:t>
            </a:r>
            <a:r>
              <a:rPr lang="en-US" altLang="zh-CN" sz="2000" baseline="30000" dirty="0" smtClean="0">
                <a:solidFill>
                  <a:srgbClr val="717073"/>
                </a:solidFill>
              </a:rPr>
              <a:t>Microsoft </a:t>
            </a:r>
            <a:r>
              <a:rPr lang="en-US" sz="2000" baseline="30000" dirty="0" smtClean="0">
                <a:solidFill>
                  <a:srgbClr val="717073"/>
                </a:solidFill>
              </a:rPr>
              <a:t>Azure </a:t>
            </a:r>
            <a:r>
              <a:rPr lang="en-US" sz="2000" baseline="30000" dirty="0">
                <a:solidFill>
                  <a:srgbClr val="717073"/>
                </a:solidFill>
              </a:rPr>
              <a:t>for Research training classes </a:t>
            </a:r>
          </a:p>
          <a:p>
            <a:r>
              <a:rPr lang="en-US" sz="2000" b="1" baseline="30000" dirty="0">
                <a:solidFill>
                  <a:srgbClr val="C60651"/>
                </a:solidFill>
              </a:rPr>
              <a:t>·</a:t>
            </a:r>
            <a:r>
              <a:rPr lang="en-US" sz="2000" baseline="30000" dirty="0">
                <a:solidFill>
                  <a:srgbClr val="C60651"/>
                </a:solidFill>
              </a:rPr>
              <a:t>  </a:t>
            </a:r>
            <a:r>
              <a:rPr lang="en-US" sz="2000" baseline="30000" dirty="0">
                <a:solidFill>
                  <a:srgbClr val="717073"/>
                </a:solidFill>
              </a:rPr>
              <a:t>Support and technical resources</a:t>
            </a:r>
            <a:endParaRPr lang="en-US" sz="2000" dirty="0">
              <a:solidFill>
                <a:srgbClr val="292929"/>
              </a:solidFill>
            </a:endParaRPr>
          </a:p>
        </p:txBody>
      </p:sp>
      <p:sp>
        <p:nvSpPr>
          <p:cNvPr id="8" name="Rectangle 7"/>
          <p:cNvSpPr/>
          <p:nvPr userDrawn="1"/>
        </p:nvSpPr>
        <p:spPr>
          <a:xfrm>
            <a:off x="279908" y="6067160"/>
            <a:ext cx="11261967" cy="338554"/>
          </a:xfrm>
          <a:prstGeom prst="rect">
            <a:avLst/>
          </a:prstGeom>
        </p:spPr>
        <p:txBody>
          <a:bodyPr wrap="square">
            <a:spAutoFit/>
          </a:bodyPr>
          <a:lstStyle/>
          <a:p>
            <a:r>
              <a:rPr lang="en-US" sz="2400" baseline="30000" dirty="0">
                <a:solidFill>
                  <a:srgbClr val="717073"/>
                </a:solidFill>
              </a:rPr>
              <a:t>Apply the power of cloud computing to your computational and data challenges. Experiment at </a:t>
            </a:r>
            <a:r>
              <a:rPr lang="en-US" sz="2400" baseline="30000" dirty="0">
                <a:solidFill>
                  <a:srgbClr val="5191CD"/>
                </a:solidFill>
                <a:latin typeface="Segoe UI Semibold" panose="020B0702040204020203" pitchFamily="34" charset="0"/>
              </a:rPr>
              <a:t>azure4research.com.</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86292" y="6532685"/>
            <a:ext cx="3205707" cy="325315"/>
          </a:xfrm>
          <a:prstGeom prst="rect">
            <a:avLst/>
          </a:prstGeom>
        </p:spPr>
      </p:pic>
      <p:pic>
        <p:nvPicPr>
          <p:cNvPr id="10" name="图片 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615626" y="3297217"/>
            <a:ext cx="2473200" cy="568936"/>
          </a:xfrm>
          <a:prstGeom prst="rect">
            <a:avLst/>
          </a:prstGeom>
        </p:spPr>
      </p:pic>
    </p:spTree>
    <p:extLst>
      <p:ext uri="{BB962C8B-B14F-4D97-AF65-F5344CB8AC3E}">
        <p14:creationId xmlns:p14="http://schemas.microsoft.com/office/powerpoint/2010/main" val="130917260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947647008"/>
      </p:ext>
    </p:extLst>
  </p:cSld>
  <p:clrMapOvr>
    <a:masterClrMapping/>
  </p:clrMapOvr>
  <p:transition>
    <p:fade/>
  </p:transition>
  <p:timing>
    <p:tnLst>
      <p:par>
        <p:cTn id="1" dur="indefinite" restart="never" nodeType="tmRoot"/>
      </p:par>
    </p:tnLst>
  </p:timing>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894673108"/>
      </p:ext>
    </p:extLst>
  </p:cSld>
  <p:clrMapOvr>
    <a:masterClrMapping/>
  </p:clrMapOvr>
  <p:transition>
    <p:fade/>
  </p:transition>
  <p:timing>
    <p:tnLst>
      <p:par>
        <p:cTn id="1" dur="indefinite" restart="never" nodeType="tmRoot"/>
      </p:par>
    </p:tnLst>
  </p:timing>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3312844930"/>
      </p:ext>
    </p:extLst>
  </p:cSld>
  <p:clrMapOvr>
    <a:masterClrMapping/>
  </p:clrMapOvr>
  <p:transition>
    <p:fade/>
  </p:transition>
  <p:timing>
    <p:tnLst>
      <p:par>
        <p:cTn id="1" dur="indefinite" restart="never" nodeType="tmRoot"/>
      </p:par>
    </p:tnLst>
  </p:timing>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64563038"/>
      </p:ext>
    </p:extLst>
  </p:cSld>
  <p:clrMapOvr>
    <a:masterClrMapping/>
  </p:clrMapOvr>
  <p:transition>
    <p:fade/>
  </p:transition>
  <p:timing>
    <p:tnLst>
      <p:par>
        <p:cTn id="1" dur="indefinite" restart="never" nodeType="tmRoot"/>
      </p:par>
    </p:tnLst>
  </p:timing>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full pag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156845"/>
            <a:ext cx="10515600" cy="721995"/>
          </a:xfrm>
        </p:spPr>
        <p:txBody>
          <a:bodyPr/>
          <a:lstStyle>
            <a:lvl1pPr>
              <a:defRPr>
                <a:solidFill>
                  <a:schemeClr val="bg1"/>
                </a:solidFill>
              </a:defRPr>
            </a:lvl1pPr>
          </a:lstStyle>
          <a:p>
            <a:r>
              <a:rPr lang="en-US"/>
              <a:t>Click to edit Master title style</a:t>
            </a:r>
          </a:p>
        </p:txBody>
      </p:sp>
      <p:sp>
        <p:nvSpPr>
          <p:cNvPr id="7" name="Content Placeholder 2"/>
          <p:cNvSpPr>
            <a:spLocks noGrp="1"/>
          </p:cNvSpPr>
          <p:nvPr>
            <p:ph idx="1"/>
          </p:nvPr>
        </p:nvSpPr>
        <p:spPr>
          <a:xfrm>
            <a:off x="838200" y="878840"/>
            <a:ext cx="10515600" cy="5770880"/>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8845522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59510437"/>
      </p:ext>
    </p:extLst>
  </p:cSld>
  <p:clrMapOvr>
    <a:masterClrMapping/>
  </p:clrMapOvr>
  <p:transition>
    <p:fade/>
  </p:transition>
  <p:timing>
    <p:tnLst>
      <p:par>
        <p:cTn id="1" dur="indefinite" restart="never" nodeType="tmRoot"/>
      </p:par>
    </p:tnLst>
  </p:timing>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13202951"/>
      </p:ext>
    </p:extLst>
  </p:cSld>
  <p:clrMapOvr>
    <a:masterClrMapping/>
  </p:clrMapOvr>
  <p:transition>
    <p:fade/>
  </p:transition>
  <p:timing>
    <p:tnLst>
      <p:par>
        <p:cTn id="1" dur="indefinite" restart="never" nodeType="tmRoot"/>
      </p:par>
    </p:tnLst>
  </p:timing>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05897689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3155466"/>
      </p:ext>
    </p:extLst>
  </p:cSld>
  <p:clrMapOvr>
    <a:masterClrMapping/>
  </p:clrMapOvr>
  <p:transition>
    <p:fade/>
  </p:transition>
  <p:timing>
    <p:tnLst>
      <p:par>
        <p:cTn id="1" dur="indefinite" restart="never" nodeType="tmRoot"/>
      </p:par>
    </p:tnLst>
  </p:timing>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781847352"/>
      </p:ext>
    </p:extLst>
  </p:cSld>
  <p:clrMapOvr>
    <a:masterClrMapping/>
  </p:clrMapOvr>
  <p:transition>
    <p:fade/>
  </p:transition>
  <p:timing>
    <p:tnLst>
      <p:par>
        <p:cTn id="1" dur="indefinite" restart="never" nodeType="tmRoot"/>
      </p:par>
    </p:tnLst>
  </p:timing>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432727824"/>
      </p:ext>
    </p:extLst>
  </p:cSld>
  <p:clrMapOvr>
    <a:masterClrMapping/>
  </p:clrMapOvr>
  <p:transition>
    <p:fade/>
  </p:transition>
  <p:timing>
    <p:tnLst>
      <p:par>
        <p:cTn id="1" dur="indefinite" restart="never" nodeType="tmRoot"/>
      </p:par>
    </p:tnLst>
  </p:timing>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533006637"/>
      </p:ext>
    </p:extLst>
  </p:cSld>
  <p:clrMapOvr>
    <a:masterClrMapping/>
  </p:clrMapOvr>
  <p:transition>
    <p:fade/>
  </p:transition>
  <p:timing>
    <p:tnLst>
      <p:par>
        <p:cTn id="1" dur="indefinite" restart="never" nodeType="tmRoot"/>
      </p:par>
    </p:tnLst>
  </p:timing>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3789369"/>
      </p:ext>
    </p:extLst>
  </p:cSld>
  <p:clrMapOvr>
    <a:masterClrMapping/>
  </p:clrMapOvr>
  <p:transition>
    <p:fade/>
  </p:transition>
  <p:timing>
    <p:tnLst>
      <p:par>
        <p:cTn id="1" dur="indefinite" restart="never" nodeType="tmRoot"/>
      </p:par>
    </p:tnLst>
  </p:timing>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054797798"/>
      </p:ext>
    </p:extLst>
  </p:cSld>
  <p:clrMapOvr>
    <a:masterClrMapping/>
  </p:clrMapOvr>
  <p:transition>
    <p:fade/>
  </p:transition>
  <p:timing>
    <p:tnLst>
      <p:par>
        <p:cTn id="1" dur="indefinite" restart="never" nodeType="tmRoot"/>
      </p:par>
    </p:tnLst>
  </p:timing>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1761734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sole output view">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21995"/>
          </a:xfrm>
        </p:spPr>
        <p:txBody>
          <a:bodyPr/>
          <a:lstStyle/>
          <a:p>
            <a:r>
              <a:rPr lang="en-US"/>
              <a:t>Click to edit Master title style</a:t>
            </a:r>
          </a:p>
        </p:txBody>
      </p:sp>
      <p:sp>
        <p:nvSpPr>
          <p:cNvPr id="7" name="Content Placeholder 2"/>
          <p:cNvSpPr>
            <a:spLocks noGrp="1"/>
          </p:cNvSpPr>
          <p:nvPr>
            <p:ph idx="1"/>
          </p:nvPr>
        </p:nvSpPr>
        <p:spPr>
          <a:xfrm>
            <a:off x="838200" y="1305560"/>
            <a:ext cx="10515600" cy="5344160"/>
          </a:xfrm>
          <a:solidFill>
            <a:schemeClr val="accent2">
              <a:lumMod val="50000"/>
            </a:schemeClr>
          </a:solidFill>
        </p:spPr>
        <p:txBody>
          <a:bodyPr anchor="ctr">
            <a:normAutofit/>
          </a:bodyPr>
          <a:lstStyle>
            <a:lvl1pPr marL="0" indent="0">
              <a:lnSpc>
                <a:spcPct val="50000"/>
              </a:lnSpc>
              <a:buNone/>
              <a:defRPr sz="1600">
                <a:solidFill>
                  <a:schemeClr val="bg1"/>
                </a:solidFill>
                <a:latin typeface="Consolas" panose="020B0609020204030204" pitchFamily="49" charset="0"/>
              </a:defRPr>
            </a:lvl1pPr>
            <a:lvl2pPr marL="457200" indent="0">
              <a:lnSpc>
                <a:spcPct val="50000"/>
              </a:lnSpc>
              <a:buNone/>
              <a:defRPr sz="1600">
                <a:solidFill>
                  <a:schemeClr val="bg1"/>
                </a:solidFill>
                <a:latin typeface="Consolas" panose="020B0609020204030204" pitchFamily="49" charset="0"/>
              </a:defRPr>
            </a:lvl2pPr>
            <a:lvl3pPr marL="914400" indent="0">
              <a:lnSpc>
                <a:spcPct val="50000"/>
              </a:lnSpc>
              <a:buNone/>
              <a:defRPr sz="1600">
                <a:solidFill>
                  <a:schemeClr val="bg1"/>
                </a:solidFill>
                <a:latin typeface="Consolas" panose="020B0609020204030204" pitchFamily="49" charset="0"/>
              </a:defRPr>
            </a:lvl3pPr>
            <a:lvl4pPr marL="1371600" indent="0">
              <a:lnSpc>
                <a:spcPct val="50000"/>
              </a:lnSpc>
              <a:buNone/>
              <a:defRPr sz="1600">
                <a:solidFill>
                  <a:schemeClr val="bg1"/>
                </a:solidFill>
                <a:latin typeface="Consolas" panose="020B0609020204030204" pitchFamily="49" charset="0"/>
              </a:defRPr>
            </a:lvl4pPr>
            <a:lvl5pPr marL="1828800" indent="0">
              <a:lnSpc>
                <a:spcPct val="50000"/>
              </a:lnSpc>
              <a:buNone/>
              <a:defRPr sz="1600">
                <a:solidFill>
                  <a:schemeClr val="bg1"/>
                </a:solidFill>
                <a:latin typeface="Consolas" panose="020B060902020403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103127660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735990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5642998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68380296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1964827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48796307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pPr>
              <a:defRPr/>
            </a:pPr>
            <a:r>
              <a:rPr sz="4000">
                <a:solidFill>
                  <a:srgbClr val="0072C6"/>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757534310"/>
      </p:ext>
    </p:extLst>
  </p:cSld>
  <p:clrMapOvr>
    <a:masterClrMapping/>
  </p:clrMapOvr>
  <p:transition>
    <p:fade/>
  </p:transition>
  <p:timing>
    <p:tnLst>
      <p:par>
        <p:cTn id="1" dur="indefinite" restart="never" nodeType="tmRoot"/>
      </p:par>
    </p:tnLst>
  </p:timing>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1310625011"/>
      </p:ext>
    </p:extLst>
  </p:cSld>
  <p:clrMapOvr>
    <a:masterClrMapping/>
  </p:clrMapOvr>
  <p:transition>
    <p:fade/>
  </p:transition>
  <p:timing>
    <p:tnLst>
      <p:par>
        <p:cTn id="1" dur="indefinite" restart="never" nodeType="tmRoot"/>
      </p:par>
    </p:tnLst>
  </p:timing>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1289990260"/>
      </p:ext>
    </p:extLst>
  </p:cSld>
  <p:clrMapOvr>
    <a:masterClrMapping/>
  </p:clrMapOvr>
  <p:transition>
    <p:fade/>
  </p:transition>
  <p:timing>
    <p:tnLst>
      <p:par>
        <p:cTn id="1" dur="indefinite" restart="never" nodeType="tmRoot"/>
      </p:par>
    </p:tnLst>
  </p:timing>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13709350"/>
      </p:ext>
    </p:extLst>
  </p:cSld>
  <p:clrMapOvr>
    <a:masterClrMapping/>
  </p:clrMapOvr>
  <p:transition>
    <p:fade/>
  </p:transition>
  <p:timing>
    <p:tnLst>
      <p:par>
        <p:cTn id="1" dur="indefinite" restart="never" nodeType="tmRoot"/>
      </p:par>
    </p:tnLst>
  </p:timing>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61519668"/>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de and Description">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2823" y="365125"/>
            <a:ext cx="11346611" cy="670045"/>
          </a:xfr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442823" y="1167442"/>
            <a:ext cx="4019909" cy="5492149"/>
          </a:xfrm>
          <a:solidFill>
            <a:schemeClr val="bg1">
              <a:lumMod val="50000"/>
            </a:schemeClr>
          </a:solidFill>
        </p:spPr>
        <p:txBody>
          <a:bodyPr anchor="ct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462732" y="1167442"/>
            <a:ext cx="7326702" cy="5492149"/>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409665542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388415030"/>
      </p:ext>
    </p:extLst>
  </p:cSld>
  <p:clrMapOvr>
    <a:masterClrMapping/>
  </p:clrMapOvr>
  <p:transition>
    <p:fade/>
  </p:transition>
  <p:timing>
    <p:tnLst>
      <p:par>
        <p:cTn id="1" dur="indefinite" restart="never" nodeType="tmRoot"/>
      </p:par>
    </p:tnLst>
  </p:timing>
  <p:hf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endParaRPr>
          </a:p>
        </p:txBody>
      </p:sp>
    </p:spTree>
    <p:extLst>
      <p:ext uri="{BB962C8B-B14F-4D97-AF65-F5344CB8AC3E}">
        <p14:creationId xmlns:p14="http://schemas.microsoft.com/office/powerpoint/2010/main" val="3758285631"/>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2231907901"/>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endParaRPr>
          </a:p>
        </p:txBody>
      </p:sp>
    </p:spTree>
    <p:extLst>
      <p:ext uri="{BB962C8B-B14F-4D97-AF65-F5344CB8AC3E}">
        <p14:creationId xmlns:p14="http://schemas.microsoft.com/office/powerpoint/2010/main" val="3675357805"/>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algn="ctr" defTabSz="932290" fontAlgn="base">
              <a:spcBef>
                <a:spcPct val="0"/>
              </a:spcBef>
              <a:spcAft>
                <a:spcPct val="0"/>
              </a:spcAft>
              <a:defRPr/>
            </a:pPr>
            <a:endParaRPr lang="en-US" sz="2244" kern="0" dirty="0" smtClean="0">
              <a:gradFill>
                <a:gsLst>
                  <a:gs pos="0">
                    <a:srgbClr val="FFFFFF"/>
                  </a:gs>
                  <a:gs pos="100000">
                    <a:srgbClr val="FFFFFF"/>
                  </a:gs>
                </a:gsLst>
                <a:lin ang="5400000" scaled="0"/>
              </a:gradFill>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defRPr/>
            </a:pPr>
            <a:endParaRPr lang="en-US" sz="1836" kern="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513005913"/>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algn="ctr" defTabSz="932290" fontAlgn="base">
              <a:spcBef>
                <a:spcPct val="0"/>
              </a:spcBef>
              <a:spcAft>
                <a:spcPct val="0"/>
              </a:spcAft>
              <a:defRPr/>
            </a:pPr>
            <a:endParaRPr lang="en-US" sz="2244" kern="0" dirty="0" smtClean="0">
              <a:gradFill>
                <a:gsLst>
                  <a:gs pos="0">
                    <a:srgbClr val="FFFFFF"/>
                  </a:gs>
                  <a:gs pos="100000">
                    <a:srgbClr val="FFFFFF"/>
                  </a:gs>
                </a:gsLst>
                <a:lin ang="5400000" scaled="0"/>
              </a:gradFill>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defTabSz="932559">
              <a:defRPr/>
            </a:pPr>
            <a:endParaRPr lang="en-US" sz="1632" kern="0" smtClean="0">
              <a:solidFill>
                <a:srgbClr val="292929"/>
              </a:solidFill>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smtClean="0"/>
              <a:t>Click to edit Master text styles</a:t>
            </a:r>
            <a:endParaRPr lang="en-US" dirty="0"/>
          </a:p>
        </p:txBody>
      </p:sp>
    </p:spTree>
    <p:extLst>
      <p:ext uri="{BB962C8B-B14F-4D97-AF65-F5344CB8AC3E}">
        <p14:creationId xmlns:p14="http://schemas.microsoft.com/office/powerpoint/2010/main" val="229191665"/>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defRPr/>
            </a:pPr>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2014 </a:t>
            </a:r>
            <a:r>
              <a:rPr lang="en-US" sz="686" dirty="0">
                <a:gradFill>
                  <a:gsLst>
                    <a:gs pos="0">
                      <a:srgbClr val="FFFFFF"/>
                    </a:gs>
                    <a:gs pos="100000">
                      <a:srgbClr val="FFFFFF"/>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924" eaLnBrk="0" hangingPunct="0">
              <a:defRPr/>
            </a:pPr>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969188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1786900619"/>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459C166-16D3-4A25-A2F8-C51E0E346B22}" type="datetimeFigureOut">
              <a:rPr lang="en-US" smtClean="0"/>
              <a:t>10/1/2016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683915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59C166-16D3-4A25-A2F8-C51E0E346B22}" type="datetimeFigureOut">
              <a:rPr lang="en-US" smtClean="0"/>
              <a:t>10/1/2016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95720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459C166-16D3-4A25-A2F8-C51E0E346B22}" type="datetimeFigureOut">
              <a:rPr lang="en-US" smtClean="0"/>
              <a:t>10/1/2016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234854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image" Target="../media/image9.png"/><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theme" Target="../theme/theme3.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image" Target="../media/image10.png"/><Relationship Id="rId8"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59C166-16D3-4A25-A2F8-C51E0E346B22}" type="datetimeFigureOut">
              <a:rPr lang="en-US" smtClean="0"/>
              <a:t>10/1/2016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DE4316-4355-4038-9262-DF05D0694534}" type="slidenum">
              <a:rPr lang="en-US" smtClean="0"/>
              <a:t>‹#›</a:t>
            </a:fld>
            <a:endParaRPr lang="en-US"/>
          </a:p>
        </p:txBody>
      </p:sp>
      <p:grpSp>
        <p:nvGrpSpPr>
          <p:cNvPr id="14" name="Group 13"/>
          <p:cNvGrpSpPr/>
          <p:nvPr userDrawn="1"/>
        </p:nvGrpSpPr>
        <p:grpSpPr>
          <a:xfrm>
            <a:off x="12324441" y="0"/>
            <a:ext cx="324759" cy="1594934"/>
            <a:chOff x="-934359" y="-699584"/>
            <a:chExt cx="5181599" cy="4782997"/>
          </a:xfrm>
        </p:grpSpPr>
        <p:sp>
          <p:nvSpPr>
            <p:cNvPr id="7" name="Rectangle 6"/>
            <p:cNvSpPr/>
            <p:nvPr userDrawn="1"/>
          </p:nvSpPr>
          <p:spPr>
            <a:xfrm>
              <a:off x="-934357" y="-699584"/>
              <a:ext cx="5181597" cy="69958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7"/>
            <p:cNvSpPr/>
            <p:nvPr userDrawn="1"/>
          </p:nvSpPr>
          <p:spPr>
            <a:xfrm>
              <a:off x="-934359" y="2046895"/>
              <a:ext cx="5181598" cy="68402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Rectangle 8"/>
            <p:cNvSpPr/>
            <p:nvPr userDrawn="1"/>
          </p:nvSpPr>
          <p:spPr>
            <a:xfrm>
              <a:off x="-934359" y="3399388"/>
              <a:ext cx="5181598" cy="684025"/>
            </a:xfrm>
            <a:prstGeom prst="rect">
              <a:avLst/>
            </a:prstGeom>
            <a:solidFill>
              <a:srgbClr val="2358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Rectangle 9"/>
            <p:cNvSpPr/>
            <p:nvPr userDrawn="1"/>
          </p:nvSpPr>
          <p:spPr>
            <a:xfrm>
              <a:off x="-934358" y="0"/>
              <a:ext cx="5181597" cy="684026"/>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1" name="Rectangle 10"/>
            <p:cNvSpPr/>
            <p:nvPr userDrawn="1"/>
          </p:nvSpPr>
          <p:spPr>
            <a:xfrm>
              <a:off x="-934359" y="1383610"/>
              <a:ext cx="5181597" cy="69958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2" name="Rectangle 11"/>
            <p:cNvSpPr/>
            <p:nvPr userDrawn="1"/>
          </p:nvSpPr>
          <p:spPr>
            <a:xfrm>
              <a:off x="-934359" y="2715363"/>
              <a:ext cx="5181598" cy="68402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p:cNvSpPr/>
            <p:nvPr userDrawn="1"/>
          </p:nvSpPr>
          <p:spPr>
            <a:xfrm>
              <a:off x="-934359" y="684026"/>
              <a:ext cx="5181597" cy="69958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spTree>
    <p:extLst>
      <p:ext uri="{BB962C8B-B14F-4D97-AF65-F5344CB8AC3E}">
        <p14:creationId xmlns:p14="http://schemas.microsoft.com/office/powerpoint/2010/main" val="17964199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0" r:id="rId4"/>
    <p:sldLayoutId id="2147483662" r:id="rId5"/>
    <p:sldLayoutId id="214748366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9" y="228603"/>
            <a:ext cx="11151917"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90334002"/>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Lst>
  <p:transition>
    <p:fade/>
  </p:transition>
  <p:timing>
    <p:tnLst>
      <p:par>
        <p:cTn id="1" dur="indefinite" restart="never" nodeType="tmRoot"/>
      </p:par>
    </p:tnLst>
  </p:timing>
  <p:txStyles>
    <p:titleStyle>
      <a:lvl1pPr algn="l" defTabSz="914089" rtl="0" eaLnBrk="1" latinLnBrk="0" hangingPunct="1">
        <a:lnSpc>
          <a:spcPct val="90000"/>
        </a:lnSpc>
        <a:spcBef>
          <a:spcPct val="0"/>
        </a:spcBef>
        <a:buNone/>
        <a:defRPr lang="en-US" sz="5398"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237" indent="-460237" algn="l" defTabSz="914089" rtl="0" eaLnBrk="1" latinLnBrk="0" hangingPunct="1">
        <a:lnSpc>
          <a:spcPct val="90000"/>
        </a:lnSpc>
        <a:spcBef>
          <a:spcPct val="20000"/>
        </a:spcBef>
        <a:buSzPct val="80000"/>
        <a:buFont typeface="Arial" pitchFamily="34" charset="0"/>
        <a:buChar char="•"/>
        <a:defRPr sz="3199" kern="1200">
          <a:gradFill>
            <a:gsLst>
              <a:gs pos="0">
                <a:srgbClr val="595959"/>
              </a:gs>
              <a:gs pos="86000">
                <a:srgbClr val="595959"/>
              </a:gs>
            </a:gsLst>
            <a:lin ang="5400000" scaled="0"/>
          </a:gradFill>
          <a:latin typeface="+mn-lt"/>
          <a:ea typeface="+mn-ea"/>
          <a:cs typeface="+mn-cs"/>
        </a:defRPr>
      </a:lvl1pPr>
      <a:lvl2pPr marL="855406" indent="-395169" algn="l" defTabSz="914089" rtl="0" eaLnBrk="1" latinLnBrk="0" hangingPunct="1">
        <a:lnSpc>
          <a:spcPct val="90000"/>
        </a:lnSpc>
        <a:spcBef>
          <a:spcPct val="20000"/>
        </a:spcBef>
        <a:buSzPct val="80000"/>
        <a:buFont typeface="Arial" pitchFamily="34" charset="0"/>
        <a:buChar char="•"/>
        <a:defRPr sz="2799" kern="1200">
          <a:gradFill>
            <a:gsLst>
              <a:gs pos="0">
                <a:srgbClr val="595959"/>
              </a:gs>
              <a:gs pos="86000">
                <a:srgbClr val="595959"/>
              </a:gs>
            </a:gsLst>
            <a:lin ang="5400000" scaled="0"/>
          </a:gradFill>
          <a:latin typeface="+mn-lt"/>
          <a:ea typeface="+mn-ea"/>
          <a:cs typeface="+mn-cs"/>
        </a:defRPr>
      </a:lvl2pPr>
      <a:lvl3pPr marL="1258510" indent="-403104" algn="l" defTabSz="914089" rtl="0" eaLnBrk="1" latinLnBrk="0" hangingPunct="1">
        <a:lnSpc>
          <a:spcPct val="90000"/>
        </a:lnSpc>
        <a:spcBef>
          <a:spcPct val="20000"/>
        </a:spcBef>
        <a:buSzPct val="80000"/>
        <a:buFont typeface="Arial" pitchFamily="34" charset="0"/>
        <a:buChar char="•"/>
        <a:defRPr sz="2399" kern="1200">
          <a:gradFill>
            <a:gsLst>
              <a:gs pos="0">
                <a:srgbClr val="595959"/>
              </a:gs>
              <a:gs pos="86000">
                <a:srgbClr val="595959"/>
              </a:gs>
            </a:gsLst>
            <a:lin ang="5400000" scaled="0"/>
          </a:gradFill>
          <a:latin typeface="+mn-lt"/>
          <a:ea typeface="+mn-ea"/>
          <a:cs typeface="+mn-cs"/>
        </a:defRPr>
      </a:lvl3pPr>
      <a:lvl4pPr marL="1604482" indent="-345971"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4pPr>
      <a:lvl5pPr marL="1940931" indent="-336449"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5pPr>
      <a:lvl6pPr marL="2513745"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78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834"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87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89" rtl="0" eaLnBrk="1" latinLnBrk="0" hangingPunct="1">
        <a:defRPr sz="1799" kern="1200">
          <a:solidFill>
            <a:schemeClr val="tx1"/>
          </a:solidFill>
          <a:latin typeface="+mn-lt"/>
          <a:ea typeface="+mn-ea"/>
          <a:cs typeface="+mn-cs"/>
        </a:defRPr>
      </a:lvl1pPr>
      <a:lvl2pPr marL="457045" algn="l" defTabSz="914089" rtl="0" eaLnBrk="1" latinLnBrk="0" hangingPunct="1">
        <a:defRPr sz="1799" kern="1200">
          <a:solidFill>
            <a:schemeClr val="tx1"/>
          </a:solidFill>
          <a:latin typeface="+mn-lt"/>
          <a:ea typeface="+mn-ea"/>
          <a:cs typeface="+mn-cs"/>
        </a:defRPr>
      </a:lvl2pPr>
      <a:lvl3pPr marL="914089" algn="l" defTabSz="914089" rtl="0" eaLnBrk="1" latinLnBrk="0" hangingPunct="1">
        <a:defRPr sz="1799" kern="1200">
          <a:solidFill>
            <a:schemeClr val="tx1"/>
          </a:solidFill>
          <a:latin typeface="+mn-lt"/>
          <a:ea typeface="+mn-ea"/>
          <a:cs typeface="+mn-cs"/>
        </a:defRPr>
      </a:lvl3pPr>
      <a:lvl4pPr marL="1371134" algn="l" defTabSz="914089" rtl="0" eaLnBrk="1" latinLnBrk="0" hangingPunct="1">
        <a:defRPr sz="1799" kern="1200">
          <a:solidFill>
            <a:schemeClr val="tx1"/>
          </a:solidFill>
          <a:latin typeface="+mn-lt"/>
          <a:ea typeface="+mn-ea"/>
          <a:cs typeface="+mn-cs"/>
        </a:defRPr>
      </a:lvl4pPr>
      <a:lvl5pPr marL="1828178" algn="l" defTabSz="914089" rtl="0" eaLnBrk="1" latinLnBrk="0" hangingPunct="1">
        <a:defRPr sz="1799" kern="1200">
          <a:solidFill>
            <a:schemeClr val="tx1"/>
          </a:solidFill>
          <a:latin typeface="+mn-lt"/>
          <a:ea typeface="+mn-ea"/>
          <a:cs typeface="+mn-cs"/>
        </a:defRPr>
      </a:lvl5pPr>
      <a:lvl6pPr marL="2285223" algn="l" defTabSz="914089" rtl="0" eaLnBrk="1" latinLnBrk="0" hangingPunct="1">
        <a:defRPr sz="1799" kern="1200">
          <a:solidFill>
            <a:schemeClr val="tx1"/>
          </a:solidFill>
          <a:latin typeface="+mn-lt"/>
          <a:ea typeface="+mn-ea"/>
          <a:cs typeface="+mn-cs"/>
        </a:defRPr>
      </a:lvl6pPr>
      <a:lvl7pPr marL="2742267" algn="l" defTabSz="914089" rtl="0" eaLnBrk="1" latinLnBrk="0" hangingPunct="1">
        <a:defRPr sz="1799" kern="1200">
          <a:solidFill>
            <a:schemeClr val="tx1"/>
          </a:solidFill>
          <a:latin typeface="+mn-lt"/>
          <a:ea typeface="+mn-ea"/>
          <a:cs typeface="+mn-cs"/>
        </a:defRPr>
      </a:lvl7pPr>
      <a:lvl8pPr marL="3199312" algn="l" defTabSz="914089" rtl="0" eaLnBrk="1" latinLnBrk="0" hangingPunct="1">
        <a:defRPr sz="1799" kern="1200">
          <a:solidFill>
            <a:schemeClr val="tx1"/>
          </a:solidFill>
          <a:latin typeface="+mn-lt"/>
          <a:ea typeface="+mn-ea"/>
          <a:cs typeface="+mn-cs"/>
        </a:defRPr>
      </a:lvl8pPr>
      <a:lvl9pPr marL="3656357" algn="l" defTabSz="914089" rtl="0" eaLnBrk="1" latinLnBrk="0" hangingPunct="1">
        <a:defRPr sz="17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732952158"/>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 id="2147483702" r:id="rId17"/>
    <p:sldLayoutId id="2147483703" r:id="rId18"/>
    <p:sldLayoutId id="2147483704" r:id="rId19"/>
    <p:sldLayoutId id="2147483705" r:id="rId20"/>
    <p:sldLayoutId id="2147483706" r:id="rId21"/>
    <p:sldLayoutId id="2147483707" r:id="rId22"/>
    <p:sldLayoutId id="2147483708" r:id="rId23"/>
    <p:sldLayoutId id="2147483709" r:id="rId24"/>
    <p:sldLayoutId id="2147483710" r:id="rId25"/>
    <p:sldLayoutId id="2147483711" r:id="rId26"/>
    <p:sldLayoutId id="2147483712" r:id="rId27"/>
    <p:sldLayoutId id="2147483713" r:id="rId28"/>
    <p:sldLayoutId id="2147483714" r:id="rId29"/>
    <p:sldLayoutId id="2147483715" r:id="rId30"/>
    <p:sldLayoutId id="2147483716" r:id="rId31"/>
    <p:sldLayoutId id="2147483717" r:id="rId32"/>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48.png"/><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1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19.png"/><Relationship Id="rId4" Type="http://schemas.openxmlformats.org/officeDocument/2006/relationships/image" Target="../media/image4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8" Type="http://schemas.openxmlformats.org/officeDocument/2006/relationships/image" Target="../media/image31.emf"/><Relationship Id="rId13" Type="http://schemas.openxmlformats.org/officeDocument/2006/relationships/image" Target="../media/image36.emf"/><Relationship Id="rId3" Type="http://schemas.openxmlformats.org/officeDocument/2006/relationships/image" Target="../media/image26.emf"/><Relationship Id="rId7" Type="http://schemas.openxmlformats.org/officeDocument/2006/relationships/image" Target="../media/image30.emf"/><Relationship Id="rId12" Type="http://schemas.openxmlformats.org/officeDocument/2006/relationships/image" Target="../media/image35.emf"/><Relationship Id="rId17" Type="http://schemas.openxmlformats.org/officeDocument/2006/relationships/image" Target="../media/image40.emf"/><Relationship Id="rId2" Type="http://schemas.openxmlformats.org/officeDocument/2006/relationships/notesSlide" Target="../notesSlides/notesSlide7.xml"/><Relationship Id="rId16" Type="http://schemas.openxmlformats.org/officeDocument/2006/relationships/image" Target="../media/image39.emf"/><Relationship Id="rId1" Type="http://schemas.openxmlformats.org/officeDocument/2006/relationships/slideLayout" Target="../slideLayouts/slideLayout40.xml"/><Relationship Id="rId6" Type="http://schemas.openxmlformats.org/officeDocument/2006/relationships/image" Target="../media/image29.emf"/><Relationship Id="rId11" Type="http://schemas.openxmlformats.org/officeDocument/2006/relationships/image" Target="../media/image34.emf"/><Relationship Id="rId5" Type="http://schemas.openxmlformats.org/officeDocument/2006/relationships/image" Target="../media/image28.emf"/><Relationship Id="rId15" Type="http://schemas.openxmlformats.org/officeDocument/2006/relationships/image" Target="../media/image38.emf"/><Relationship Id="rId10" Type="http://schemas.openxmlformats.org/officeDocument/2006/relationships/image" Target="../media/image33.emf"/><Relationship Id="rId4" Type="http://schemas.openxmlformats.org/officeDocument/2006/relationships/image" Target="../media/image27.emf"/><Relationship Id="rId9" Type="http://schemas.openxmlformats.org/officeDocument/2006/relationships/image" Target="../media/image32.emf"/><Relationship Id="rId14" Type="http://schemas.openxmlformats.org/officeDocument/2006/relationships/image" Target="../media/image37.png"/></Relationships>
</file>

<file path=ppt/slides/_rels/slide8.xml.rels><?xml version="1.0" encoding="UTF-8" standalone="yes"?>
<Relationships xmlns="http://schemas.openxmlformats.org/package/2006/relationships"><Relationship Id="rId8" Type="http://schemas.openxmlformats.org/officeDocument/2006/relationships/image" Target="../media/image34.emf"/><Relationship Id="rId13" Type="http://schemas.openxmlformats.org/officeDocument/2006/relationships/image" Target="../media/image39.emf"/><Relationship Id="rId3" Type="http://schemas.openxmlformats.org/officeDocument/2006/relationships/image" Target="../media/image27.emf"/><Relationship Id="rId7" Type="http://schemas.openxmlformats.org/officeDocument/2006/relationships/image" Target="../media/image33.emf"/><Relationship Id="rId12" Type="http://schemas.openxmlformats.org/officeDocument/2006/relationships/image" Target="../media/image38.emf"/><Relationship Id="rId2" Type="http://schemas.openxmlformats.org/officeDocument/2006/relationships/image" Target="../media/image26.emf"/><Relationship Id="rId16" Type="http://schemas.openxmlformats.org/officeDocument/2006/relationships/image" Target="../media/image40.emf"/><Relationship Id="rId1" Type="http://schemas.openxmlformats.org/officeDocument/2006/relationships/slideLayout" Target="../slideLayouts/slideLayout40.xml"/><Relationship Id="rId6" Type="http://schemas.openxmlformats.org/officeDocument/2006/relationships/image" Target="../media/image30.emf"/><Relationship Id="rId11" Type="http://schemas.openxmlformats.org/officeDocument/2006/relationships/image" Target="../media/image37.png"/><Relationship Id="rId5" Type="http://schemas.openxmlformats.org/officeDocument/2006/relationships/image" Target="../media/image29.emf"/><Relationship Id="rId15" Type="http://schemas.openxmlformats.org/officeDocument/2006/relationships/image" Target="../media/image32.emf"/><Relationship Id="rId10" Type="http://schemas.openxmlformats.org/officeDocument/2006/relationships/image" Target="../media/image36.emf"/><Relationship Id="rId4" Type="http://schemas.openxmlformats.org/officeDocument/2006/relationships/image" Target="../media/image28.emf"/><Relationship Id="rId9" Type="http://schemas.openxmlformats.org/officeDocument/2006/relationships/image" Target="../media/image35.emf"/><Relationship Id="rId14" Type="http://schemas.openxmlformats.org/officeDocument/2006/relationships/image" Target="../media/image31.emf"/></Relationships>
</file>

<file path=ppt/slides/_rels/slide9.xml.rels><?xml version="1.0" encoding="UTF-8" standalone="yes"?>
<Relationships xmlns="http://schemas.openxmlformats.org/package/2006/relationships"><Relationship Id="rId8" Type="http://schemas.openxmlformats.org/officeDocument/2006/relationships/image" Target="../media/image29.emf"/><Relationship Id="rId13" Type="http://schemas.openxmlformats.org/officeDocument/2006/relationships/image" Target="../media/image35.emf"/><Relationship Id="rId3" Type="http://schemas.openxmlformats.org/officeDocument/2006/relationships/image" Target="../media/image31.emf"/><Relationship Id="rId7" Type="http://schemas.openxmlformats.org/officeDocument/2006/relationships/image" Target="../media/image28.emf"/><Relationship Id="rId12" Type="http://schemas.openxmlformats.org/officeDocument/2006/relationships/image" Target="../media/image34.emf"/><Relationship Id="rId2" Type="http://schemas.openxmlformats.org/officeDocument/2006/relationships/image" Target="../media/image30.emf"/><Relationship Id="rId16" Type="http://schemas.openxmlformats.org/officeDocument/2006/relationships/image" Target="../media/image40.emf"/><Relationship Id="rId1" Type="http://schemas.openxmlformats.org/officeDocument/2006/relationships/slideLayout" Target="../slideLayouts/slideLayout40.xml"/><Relationship Id="rId6" Type="http://schemas.openxmlformats.org/officeDocument/2006/relationships/image" Target="../media/image27.emf"/><Relationship Id="rId11" Type="http://schemas.openxmlformats.org/officeDocument/2006/relationships/image" Target="../media/image37.png"/><Relationship Id="rId5" Type="http://schemas.openxmlformats.org/officeDocument/2006/relationships/image" Target="../media/image26.emf"/><Relationship Id="rId15" Type="http://schemas.openxmlformats.org/officeDocument/2006/relationships/image" Target="../media/image39.emf"/><Relationship Id="rId10" Type="http://schemas.openxmlformats.org/officeDocument/2006/relationships/image" Target="../media/image36.emf"/><Relationship Id="rId4" Type="http://schemas.openxmlformats.org/officeDocument/2006/relationships/image" Target="../media/image32.emf"/><Relationship Id="rId9" Type="http://schemas.openxmlformats.org/officeDocument/2006/relationships/image" Target="../media/image33.emf"/><Relationship Id="rId14" Type="http://schemas.openxmlformats.org/officeDocument/2006/relationships/image" Target="../media/image3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Azure </a:t>
            </a:r>
            <a:r>
              <a:rPr lang="en-US" dirty="0" smtClean="0"/>
              <a:t>Web Apps</a:t>
            </a:r>
            <a:endParaRPr lang="en-US" dirty="0"/>
          </a:p>
        </p:txBody>
      </p:sp>
      <p:sp>
        <p:nvSpPr>
          <p:cNvPr id="3" name="Subtitle 2"/>
          <p:cNvSpPr>
            <a:spLocks noGrp="1"/>
          </p:cNvSpPr>
          <p:nvPr>
            <p:ph type="subTitle" idx="1"/>
          </p:nvPr>
        </p:nvSpPr>
        <p:spPr/>
        <p:txBody>
          <a:bodyPr/>
          <a:lstStyle/>
          <a:p>
            <a:r>
              <a:rPr lang="en-US" dirty="0" smtClean="0">
                <a:solidFill>
                  <a:srgbClr val="FFFF00"/>
                </a:solidFill>
              </a:rPr>
              <a:t>[ Instructor Name ]</a:t>
            </a:r>
            <a:endParaRPr lang="en-US" dirty="0">
              <a:solidFill>
                <a:srgbClr val="FFFF00"/>
              </a:solidFill>
            </a:endParaRPr>
          </a:p>
          <a:p>
            <a:r>
              <a:rPr lang="en-US" dirty="0" smtClean="0">
                <a:solidFill>
                  <a:srgbClr val="FFFF00"/>
                </a:solidFill>
              </a:rPr>
              <a:t>[ Instructor E-mail ]</a:t>
            </a:r>
            <a:endParaRPr lang="en-US" dirty="0">
              <a:solidFill>
                <a:srgbClr val="FFFF00"/>
              </a:solidFill>
            </a:endParaRPr>
          </a:p>
        </p:txBody>
      </p:sp>
    </p:spTree>
    <p:extLst>
      <p:ext uri="{BB962C8B-B14F-4D97-AF65-F5344CB8AC3E}">
        <p14:creationId xmlns:p14="http://schemas.microsoft.com/office/powerpoint/2010/main" val="2448505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Deployment Slots</a:t>
            </a:r>
            <a:endParaRPr lang="en-US" dirty="0"/>
          </a:p>
        </p:txBody>
      </p:sp>
      <p:sp>
        <p:nvSpPr>
          <p:cNvPr id="3" name="Content Placeholder 2"/>
          <p:cNvSpPr>
            <a:spLocks noGrp="1"/>
          </p:cNvSpPr>
          <p:nvPr>
            <p:ph idx="1"/>
          </p:nvPr>
        </p:nvSpPr>
        <p:spPr/>
        <p:txBody>
          <a:bodyPr/>
          <a:lstStyle/>
          <a:p>
            <a:r>
              <a:rPr lang="en-US" dirty="0"/>
              <a:t>Use a Deploy-Confirm-Promote workflow</a:t>
            </a:r>
          </a:p>
          <a:p>
            <a:pPr lvl="1"/>
            <a:r>
              <a:rPr lang="en-US" dirty="0"/>
              <a:t>Promote via “swap” through Azure portal</a:t>
            </a:r>
          </a:p>
          <a:p>
            <a:r>
              <a:rPr lang="en-US" dirty="0" smtClean="0"/>
              <a:t>http</a:t>
            </a:r>
            <a:r>
              <a:rPr lang="en-US" dirty="0"/>
              <a:t>://</a:t>
            </a:r>
            <a:r>
              <a:rPr lang="en-US" dirty="0" smtClean="0"/>
              <a:t>sitename</a:t>
            </a:r>
            <a:r>
              <a:rPr lang="en-US" dirty="0" smtClean="0">
                <a:solidFill>
                  <a:srgbClr val="FF0000"/>
                </a:solidFill>
              </a:rPr>
              <a:t>-slotname</a:t>
            </a:r>
            <a:r>
              <a:rPr lang="en-US" dirty="0" smtClean="0"/>
              <a:t>.azurewebsites.net</a:t>
            </a:r>
            <a:endParaRPr lang="en-US" dirty="0"/>
          </a:p>
          <a:p>
            <a:endParaRPr lang="en-US" dirty="0"/>
          </a:p>
        </p:txBody>
      </p:sp>
      <p:pic>
        <p:nvPicPr>
          <p:cNvPr id="4" name="Picture 3"/>
          <p:cNvPicPr>
            <a:picLocks noChangeAspect="1"/>
          </p:cNvPicPr>
          <p:nvPr/>
        </p:nvPicPr>
        <p:blipFill>
          <a:blip r:embed="rId3"/>
          <a:stretch>
            <a:fillRect/>
          </a:stretch>
        </p:blipFill>
        <p:spPr>
          <a:xfrm>
            <a:off x="1881714" y="3643630"/>
            <a:ext cx="8428571" cy="2533333"/>
          </a:xfrm>
          <a:prstGeom prst="rect">
            <a:avLst/>
          </a:prstGeom>
          <a:ln>
            <a:solidFill>
              <a:schemeClr val="tx1"/>
            </a:solidFill>
          </a:ln>
        </p:spPr>
      </p:pic>
    </p:spTree>
    <p:extLst>
      <p:ext uri="{BB962C8B-B14F-4D97-AF65-F5344CB8AC3E}">
        <p14:creationId xmlns:p14="http://schemas.microsoft.com/office/powerpoint/2010/main" val="27393716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 Testing</a:t>
            </a:r>
            <a:endParaRPr lang="en-US" dirty="0"/>
          </a:p>
        </p:txBody>
      </p:sp>
      <p:sp>
        <p:nvSpPr>
          <p:cNvPr id="3" name="Content Placeholder 2"/>
          <p:cNvSpPr>
            <a:spLocks noGrp="1"/>
          </p:cNvSpPr>
          <p:nvPr>
            <p:ph idx="1"/>
          </p:nvPr>
        </p:nvSpPr>
        <p:spPr/>
        <p:txBody>
          <a:bodyPr/>
          <a:lstStyle/>
          <a:p>
            <a:r>
              <a:rPr lang="en-US" dirty="0" smtClean="0"/>
              <a:t>Test changes by routing requests to different deployment slots</a:t>
            </a:r>
            <a:endParaRPr lang="en-US" dirty="0"/>
          </a:p>
          <a:p>
            <a:r>
              <a:rPr lang="en-US" dirty="0"/>
              <a:t>Use Traffic Routing to direct % of traffic to alternate </a:t>
            </a:r>
            <a:r>
              <a:rPr lang="en-US" dirty="0" smtClean="0"/>
              <a:t>slots</a:t>
            </a:r>
            <a:endParaRPr lang="en-US" dirty="0"/>
          </a:p>
        </p:txBody>
      </p:sp>
      <p:pic>
        <p:nvPicPr>
          <p:cNvPr id="4" name="Picture 3"/>
          <p:cNvPicPr>
            <a:picLocks noChangeAspect="1"/>
          </p:cNvPicPr>
          <p:nvPr/>
        </p:nvPicPr>
        <p:blipFill>
          <a:blip r:embed="rId3"/>
          <a:stretch>
            <a:fillRect/>
          </a:stretch>
        </p:blipFill>
        <p:spPr>
          <a:xfrm>
            <a:off x="3793351" y="3114887"/>
            <a:ext cx="4605297" cy="3062076"/>
          </a:xfrm>
          <a:prstGeom prst="rect">
            <a:avLst/>
          </a:prstGeom>
          <a:ln>
            <a:solidFill>
              <a:schemeClr val="tx1"/>
            </a:solidFill>
          </a:ln>
        </p:spPr>
      </p:pic>
    </p:spTree>
    <p:extLst>
      <p:ext uri="{BB962C8B-B14F-4D97-AF65-F5344CB8AC3E}">
        <p14:creationId xmlns:p14="http://schemas.microsoft.com/office/powerpoint/2010/main" val="2542965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Continuous Integration</a:t>
            </a:r>
            <a:endParaRPr lang="en-US" dirty="0"/>
          </a:p>
        </p:txBody>
      </p:sp>
      <p:sp>
        <p:nvSpPr>
          <p:cNvPr id="3" name="Content Placeholder 2"/>
          <p:cNvSpPr>
            <a:spLocks noGrp="1"/>
          </p:cNvSpPr>
          <p:nvPr>
            <p:ph idx="1"/>
          </p:nvPr>
        </p:nvSpPr>
        <p:spPr/>
        <p:txBody>
          <a:bodyPr/>
          <a:lstStyle/>
          <a:p>
            <a:r>
              <a:rPr lang="en-US" dirty="0"/>
              <a:t>Web apps can be deployed manually via FTP or </a:t>
            </a:r>
            <a:r>
              <a:rPr lang="en-US" dirty="0" err="1"/>
              <a:t>WebDeploy</a:t>
            </a:r>
            <a:endParaRPr lang="en-US" dirty="0"/>
          </a:p>
          <a:p>
            <a:r>
              <a:rPr lang="en-US" dirty="0"/>
              <a:t>Automate deployment using 3</a:t>
            </a:r>
            <a:r>
              <a:rPr lang="en-US" baseline="30000" dirty="0"/>
              <a:t>rd</a:t>
            </a:r>
            <a:r>
              <a:rPr lang="en-US" dirty="0"/>
              <a:t> party </a:t>
            </a:r>
            <a:r>
              <a:rPr lang="en-US" dirty="0" smtClean="0"/>
              <a:t>source-control </a:t>
            </a:r>
            <a:r>
              <a:rPr lang="en-US" dirty="0"/>
              <a:t>providers</a:t>
            </a:r>
          </a:p>
          <a:p>
            <a:r>
              <a:rPr lang="en-US" dirty="0"/>
              <a:t>Can also use a </a:t>
            </a:r>
            <a:r>
              <a:rPr lang="en-US" dirty="0" smtClean="0"/>
              <a:t>local </a:t>
            </a:r>
            <a:r>
              <a:rPr lang="en-US" dirty="0" err="1" smtClean="0"/>
              <a:t>Git</a:t>
            </a:r>
            <a:r>
              <a:rPr lang="en-US" dirty="0" smtClean="0"/>
              <a:t> repository from Azure Portal</a:t>
            </a:r>
            <a:endParaRPr lang="en-US" dirty="0"/>
          </a:p>
          <a:p>
            <a:endParaRPr lang="en-US" dirty="0"/>
          </a:p>
        </p:txBody>
      </p:sp>
      <p:grpSp>
        <p:nvGrpSpPr>
          <p:cNvPr id="4" name="Group 3"/>
          <p:cNvGrpSpPr/>
          <p:nvPr/>
        </p:nvGrpSpPr>
        <p:grpSpPr>
          <a:xfrm>
            <a:off x="1583924" y="4001294"/>
            <a:ext cx="9024152" cy="1714506"/>
            <a:chOff x="805776" y="5077545"/>
            <a:chExt cx="9024152" cy="1714506"/>
          </a:xfrm>
        </p:grpSpPr>
        <p:grpSp>
          <p:nvGrpSpPr>
            <p:cNvPr id="5" name="Group 4"/>
            <p:cNvGrpSpPr/>
            <p:nvPr/>
          </p:nvGrpSpPr>
          <p:grpSpPr>
            <a:xfrm>
              <a:off x="8574200" y="5077545"/>
              <a:ext cx="1255728" cy="1348667"/>
              <a:chOff x="8574200" y="5077545"/>
              <a:chExt cx="1255728" cy="1348667"/>
            </a:xfrm>
          </p:grpSpPr>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11919" y="5077545"/>
                <a:ext cx="780290" cy="780290"/>
              </a:xfrm>
              <a:prstGeom prst="rect">
                <a:avLst/>
              </a:prstGeom>
            </p:spPr>
          </p:pic>
          <p:sp>
            <p:nvSpPr>
              <p:cNvPr id="22" name="Rectangle 21"/>
              <p:cNvSpPr/>
              <p:nvPr/>
            </p:nvSpPr>
            <p:spPr>
              <a:xfrm>
                <a:off x="8574200" y="5964547"/>
                <a:ext cx="1255728" cy="461665"/>
              </a:xfrm>
              <a:prstGeom prst="rect">
                <a:avLst/>
              </a:prstGeom>
            </p:spPr>
            <p:txBody>
              <a:bodyPr wrap="none">
                <a:spAutoFit/>
              </a:bodyPr>
              <a:lstStyle/>
              <a:p>
                <a:r>
                  <a:rPr lang="en-US" sz="2400" dirty="0" err="1">
                    <a:solidFill>
                      <a:srgbClr val="0079D6"/>
                    </a:solidFill>
                  </a:rPr>
                  <a:t>DropBox</a:t>
                </a:r>
                <a:endParaRPr lang="en-US" sz="2400" dirty="0">
                  <a:solidFill>
                    <a:srgbClr val="0079D6"/>
                  </a:solidFill>
                </a:endParaRPr>
              </a:p>
            </p:txBody>
          </p:sp>
        </p:grpSp>
        <p:grpSp>
          <p:nvGrpSpPr>
            <p:cNvPr id="6" name="Group 5"/>
            <p:cNvGrpSpPr/>
            <p:nvPr/>
          </p:nvGrpSpPr>
          <p:grpSpPr>
            <a:xfrm>
              <a:off x="6917188" y="5077545"/>
              <a:ext cx="1367297" cy="1348667"/>
              <a:chOff x="6917188" y="5077545"/>
              <a:chExt cx="1367297" cy="1348667"/>
            </a:xfrm>
          </p:grpSpPr>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10692" y="5077545"/>
                <a:ext cx="780290" cy="780290"/>
              </a:xfrm>
              <a:prstGeom prst="rect">
                <a:avLst/>
              </a:prstGeom>
            </p:spPr>
          </p:pic>
          <p:sp>
            <p:nvSpPr>
              <p:cNvPr id="20" name="Rectangle 19"/>
              <p:cNvSpPr/>
              <p:nvPr/>
            </p:nvSpPr>
            <p:spPr>
              <a:xfrm>
                <a:off x="6917188" y="5964547"/>
                <a:ext cx="1367297" cy="461665"/>
              </a:xfrm>
              <a:prstGeom prst="rect">
                <a:avLst/>
              </a:prstGeom>
            </p:spPr>
            <p:txBody>
              <a:bodyPr wrap="none">
                <a:spAutoFit/>
              </a:bodyPr>
              <a:lstStyle/>
              <a:p>
                <a:r>
                  <a:rPr lang="en-US" sz="2400" dirty="0" err="1" smtClean="0">
                    <a:solidFill>
                      <a:srgbClr val="0079D6"/>
                    </a:solidFill>
                  </a:rPr>
                  <a:t>BitBucket</a:t>
                </a:r>
                <a:endParaRPr lang="en-US" sz="2400" dirty="0">
                  <a:solidFill>
                    <a:srgbClr val="0079D6"/>
                  </a:solidFill>
                </a:endParaRPr>
              </a:p>
            </p:txBody>
          </p:sp>
        </p:grpSp>
        <p:grpSp>
          <p:nvGrpSpPr>
            <p:cNvPr id="7" name="Group 6"/>
            <p:cNvGrpSpPr/>
            <p:nvPr/>
          </p:nvGrpSpPr>
          <p:grpSpPr>
            <a:xfrm>
              <a:off x="5465647" y="5077545"/>
              <a:ext cx="1067921" cy="1345175"/>
              <a:chOff x="5465647" y="5077545"/>
              <a:chExt cx="1067921" cy="1345175"/>
            </a:xfrm>
          </p:grpSpPr>
          <p:pic>
            <p:nvPicPr>
              <p:cNvPr id="17" name="Picture 1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609463" y="5077545"/>
                <a:ext cx="780290" cy="780290"/>
              </a:xfrm>
              <a:prstGeom prst="rect">
                <a:avLst/>
              </a:prstGeom>
            </p:spPr>
          </p:pic>
          <p:sp>
            <p:nvSpPr>
              <p:cNvPr id="18" name="Rectangle 17"/>
              <p:cNvSpPr/>
              <p:nvPr/>
            </p:nvSpPr>
            <p:spPr>
              <a:xfrm>
                <a:off x="5465647" y="5961055"/>
                <a:ext cx="1067921" cy="461665"/>
              </a:xfrm>
              <a:prstGeom prst="rect">
                <a:avLst/>
              </a:prstGeom>
            </p:spPr>
            <p:txBody>
              <a:bodyPr wrap="none">
                <a:spAutoFit/>
              </a:bodyPr>
              <a:lstStyle/>
              <a:p>
                <a:r>
                  <a:rPr lang="en-US" sz="2400" dirty="0" smtClean="0">
                    <a:solidFill>
                      <a:srgbClr val="0079D6"/>
                    </a:solidFill>
                  </a:rPr>
                  <a:t>GitHub</a:t>
                </a:r>
                <a:endParaRPr lang="en-US" sz="2400" dirty="0">
                  <a:solidFill>
                    <a:srgbClr val="0079D6"/>
                  </a:solidFill>
                </a:endParaRPr>
              </a:p>
            </p:txBody>
          </p:sp>
        </p:grpSp>
        <p:grpSp>
          <p:nvGrpSpPr>
            <p:cNvPr id="8" name="Group 7"/>
            <p:cNvGrpSpPr/>
            <p:nvPr/>
          </p:nvGrpSpPr>
          <p:grpSpPr>
            <a:xfrm>
              <a:off x="3729702" y="5077545"/>
              <a:ext cx="1337354" cy="1345174"/>
              <a:chOff x="3729702" y="5077545"/>
              <a:chExt cx="1337354" cy="1345174"/>
            </a:xfrm>
          </p:grpSpPr>
          <p:pic>
            <p:nvPicPr>
              <p:cNvPr id="15" name="Pictur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008234" y="5077545"/>
                <a:ext cx="780290" cy="780290"/>
              </a:xfrm>
              <a:prstGeom prst="rect">
                <a:avLst/>
              </a:prstGeom>
            </p:spPr>
          </p:pic>
          <p:sp>
            <p:nvSpPr>
              <p:cNvPr id="16" name="Rectangle 15"/>
              <p:cNvSpPr/>
              <p:nvPr/>
            </p:nvSpPr>
            <p:spPr>
              <a:xfrm>
                <a:off x="3729702" y="5961054"/>
                <a:ext cx="1337354" cy="461665"/>
              </a:xfrm>
              <a:prstGeom prst="rect">
                <a:avLst/>
              </a:prstGeom>
            </p:spPr>
            <p:txBody>
              <a:bodyPr wrap="none">
                <a:spAutoFit/>
              </a:bodyPr>
              <a:lstStyle/>
              <a:p>
                <a:r>
                  <a:rPr lang="en-US" sz="2400" dirty="0" smtClean="0">
                    <a:solidFill>
                      <a:srgbClr val="0079D6"/>
                    </a:solidFill>
                  </a:rPr>
                  <a:t>CodePlex</a:t>
                </a:r>
                <a:endParaRPr lang="en-US" sz="2400" dirty="0">
                  <a:solidFill>
                    <a:srgbClr val="0079D6"/>
                  </a:solidFill>
                </a:endParaRPr>
              </a:p>
            </p:txBody>
          </p:sp>
        </p:grpSp>
        <p:grpSp>
          <p:nvGrpSpPr>
            <p:cNvPr id="9" name="Group 8"/>
            <p:cNvGrpSpPr/>
            <p:nvPr/>
          </p:nvGrpSpPr>
          <p:grpSpPr>
            <a:xfrm>
              <a:off x="1825794" y="5077545"/>
              <a:ext cx="1942711" cy="1714506"/>
              <a:chOff x="1825794" y="5077545"/>
              <a:chExt cx="1942711" cy="1714506"/>
            </a:xfrm>
          </p:grpSpPr>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407005" y="5077545"/>
                <a:ext cx="780290" cy="780290"/>
              </a:xfrm>
              <a:prstGeom prst="rect">
                <a:avLst/>
              </a:prstGeom>
            </p:spPr>
          </p:pic>
          <p:sp>
            <p:nvSpPr>
              <p:cNvPr id="14" name="Rectangle 13"/>
              <p:cNvSpPr/>
              <p:nvPr/>
            </p:nvSpPr>
            <p:spPr>
              <a:xfrm>
                <a:off x="1825794" y="5961054"/>
                <a:ext cx="1942711" cy="830997"/>
              </a:xfrm>
              <a:prstGeom prst="rect">
                <a:avLst/>
              </a:prstGeom>
            </p:spPr>
            <p:txBody>
              <a:bodyPr wrap="none">
                <a:spAutoFit/>
              </a:bodyPr>
              <a:lstStyle/>
              <a:p>
                <a:pPr algn="ctr"/>
                <a:r>
                  <a:rPr lang="en-US" sz="2400" dirty="0" smtClean="0">
                    <a:solidFill>
                      <a:srgbClr val="0079D6"/>
                    </a:solidFill>
                  </a:rPr>
                  <a:t>Visual Studio</a:t>
                </a:r>
                <a:br>
                  <a:rPr lang="en-US" sz="2400" dirty="0" smtClean="0">
                    <a:solidFill>
                      <a:srgbClr val="0079D6"/>
                    </a:solidFill>
                  </a:rPr>
                </a:br>
                <a:r>
                  <a:rPr lang="en-US" sz="2400" dirty="0" smtClean="0">
                    <a:solidFill>
                      <a:srgbClr val="0079D6"/>
                    </a:solidFill>
                  </a:rPr>
                  <a:t>Team Services</a:t>
                </a:r>
                <a:endParaRPr lang="en-US" sz="2400" dirty="0">
                  <a:solidFill>
                    <a:srgbClr val="0079D6"/>
                  </a:solidFill>
                </a:endParaRPr>
              </a:p>
            </p:txBody>
          </p:sp>
        </p:grpSp>
        <p:grpSp>
          <p:nvGrpSpPr>
            <p:cNvPr id="10" name="Group 9"/>
            <p:cNvGrpSpPr/>
            <p:nvPr/>
          </p:nvGrpSpPr>
          <p:grpSpPr>
            <a:xfrm>
              <a:off x="805776" y="5077545"/>
              <a:ext cx="780290" cy="1345173"/>
              <a:chOff x="805776" y="5077545"/>
              <a:chExt cx="780290" cy="1345173"/>
            </a:xfrm>
          </p:grpSpPr>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05776" y="5077545"/>
                <a:ext cx="780290" cy="780290"/>
              </a:xfrm>
              <a:prstGeom prst="rect">
                <a:avLst/>
              </a:prstGeom>
            </p:spPr>
          </p:pic>
          <p:sp>
            <p:nvSpPr>
              <p:cNvPr id="12" name="Rectangle 11"/>
              <p:cNvSpPr/>
              <p:nvPr/>
            </p:nvSpPr>
            <p:spPr>
              <a:xfrm>
                <a:off x="920044" y="5961053"/>
                <a:ext cx="551754" cy="461665"/>
              </a:xfrm>
              <a:prstGeom prst="rect">
                <a:avLst/>
              </a:prstGeom>
            </p:spPr>
            <p:txBody>
              <a:bodyPr wrap="none">
                <a:spAutoFit/>
              </a:bodyPr>
              <a:lstStyle/>
              <a:p>
                <a:r>
                  <a:rPr lang="en-US" sz="2400" dirty="0" err="1" smtClean="0">
                    <a:solidFill>
                      <a:srgbClr val="0079D6"/>
                    </a:solidFill>
                  </a:rPr>
                  <a:t>Git</a:t>
                </a:r>
                <a:endParaRPr lang="en-US" sz="2400" dirty="0">
                  <a:solidFill>
                    <a:srgbClr val="0079D6"/>
                  </a:solidFill>
                </a:endParaRPr>
              </a:p>
            </p:txBody>
          </p:sp>
        </p:grpSp>
      </p:grpSp>
    </p:spTree>
    <p:extLst>
      <p:ext uri="{BB962C8B-B14F-4D97-AF65-F5344CB8AC3E}">
        <p14:creationId xmlns:p14="http://schemas.microsoft.com/office/powerpoint/2010/main" val="195532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11037849" cy="1325563"/>
          </a:xfrm>
        </p:spPr>
        <p:txBody>
          <a:bodyPr/>
          <a:lstStyle/>
          <a:p>
            <a:r>
              <a:rPr lang="en-US" dirty="0" smtClean="0"/>
              <a:t>Continuous Integration + Deployment Slots</a:t>
            </a:r>
            <a:endParaRPr lang="en-US" dirty="0"/>
          </a:p>
        </p:txBody>
      </p:sp>
      <p:pic>
        <p:nvPicPr>
          <p:cNvPr id="4" name="Content Placeholder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861361" y="2511768"/>
            <a:ext cx="780290" cy="780290"/>
          </a:xfr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4306" y="4776168"/>
            <a:ext cx="914400" cy="914400"/>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55470" y="4776168"/>
            <a:ext cx="914400" cy="91440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5600" y="2491770"/>
            <a:ext cx="685800" cy="685800"/>
          </a:xfrm>
          <a:prstGeom prst="rect">
            <a:avLst/>
          </a:prstGeom>
        </p:spPr>
      </p:pic>
      <p:cxnSp>
        <p:nvCxnSpPr>
          <p:cNvPr id="8" name="Straight Arrow Connector 7"/>
          <p:cNvCxnSpPr>
            <a:stCxn id="4" idx="2"/>
            <a:endCxn id="5" idx="0"/>
          </p:cNvCxnSpPr>
          <p:nvPr/>
        </p:nvCxnSpPr>
        <p:spPr>
          <a:xfrm>
            <a:off x="1251506" y="3292058"/>
            <a:ext cx="0" cy="1484110"/>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endCxn id="6" idx="1"/>
          </p:cNvCxnSpPr>
          <p:nvPr/>
        </p:nvCxnSpPr>
        <p:spPr>
          <a:xfrm>
            <a:off x="1713053" y="5233368"/>
            <a:ext cx="1642417" cy="0"/>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51224" y="2377658"/>
            <a:ext cx="914400" cy="914400"/>
          </a:xfrm>
          <a:prstGeom prst="rect">
            <a:avLst/>
          </a:prstGeom>
        </p:spPr>
      </p:pic>
      <p:cxnSp>
        <p:nvCxnSpPr>
          <p:cNvPr id="11" name="Straight Arrow Connector 10"/>
          <p:cNvCxnSpPr>
            <a:stCxn id="6" idx="0"/>
            <a:endCxn id="10" idx="2"/>
          </p:cNvCxnSpPr>
          <p:nvPr/>
        </p:nvCxnSpPr>
        <p:spPr>
          <a:xfrm flipH="1" flipV="1">
            <a:off x="3808424" y="3292058"/>
            <a:ext cx="4246" cy="1484110"/>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85480" y="2444525"/>
            <a:ext cx="780290" cy="780290"/>
          </a:xfrm>
          <a:prstGeom prst="rect">
            <a:avLst/>
          </a:prstGeom>
        </p:spPr>
      </p:pic>
      <p:sp>
        <p:nvSpPr>
          <p:cNvPr id="13" name="TextBox 12"/>
          <p:cNvSpPr txBox="1"/>
          <p:nvPr/>
        </p:nvSpPr>
        <p:spPr>
          <a:xfrm>
            <a:off x="7786218" y="3459945"/>
            <a:ext cx="4237053" cy="2862322"/>
          </a:xfrm>
          <a:prstGeom prst="rect">
            <a:avLst/>
          </a:prstGeom>
          <a:noFill/>
        </p:spPr>
        <p:txBody>
          <a:bodyPr wrap="square" rtlCol="0">
            <a:spAutoFit/>
          </a:bodyPr>
          <a:lstStyle/>
          <a:p>
            <a:pPr marL="342900" indent="-342900">
              <a:buAutoNum type="arabicPeriod"/>
            </a:pPr>
            <a:r>
              <a:rPr lang="en-US" sz="2000" dirty="0" smtClean="0"/>
              <a:t>Developer commits code</a:t>
            </a:r>
          </a:p>
          <a:p>
            <a:pPr marL="342900" indent="-342900">
              <a:buAutoNum type="arabicPeriod"/>
            </a:pPr>
            <a:r>
              <a:rPr lang="en-US" sz="2000" dirty="0" smtClean="0"/>
              <a:t>Automated process builds/compiles and deploys to staging </a:t>
            </a:r>
            <a:r>
              <a:rPr lang="en-US" sz="2000" dirty="0"/>
              <a:t>s</a:t>
            </a:r>
            <a:r>
              <a:rPr lang="en-US" sz="2000" dirty="0" smtClean="0"/>
              <a:t>lot</a:t>
            </a:r>
          </a:p>
          <a:p>
            <a:pPr marL="342900" indent="-342900">
              <a:buAutoNum type="arabicPeriod"/>
            </a:pPr>
            <a:r>
              <a:rPr lang="en-US" sz="2000" dirty="0" smtClean="0"/>
              <a:t>Automated and other </a:t>
            </a:r>
            <a:r>
              <a:rPr lang="en-US" sz="2000" dirty="0"/>
              <a:t>t</a:t>
            </a:r>
            <a:r>
              <a:rPr lang="en-US" sz="2000" dirty="0" smtClean="0"/>
              <a:t>ests validate content in staging </a:t>
            </a:r>
            <a:r>
              <a:rPr lang="en-US" sz="2000" dirty="0"/>
              <a:t>s</a:t>
            </a:r>
            <a:r>
              <a:rPr lang="en-US" sz="2000" dirty="0" smtClean="0"/>
              <a:t>lot</a:t>
            </a:r>
          </a:p>
          <a:p>
            <a:pPr marL="342900" indent="-342900">
              <a:buAutoNum type="arabicPeriod"/>
            </a:pPr>
            <a:r>
              <a:rPr lang="en-US" sz="2000" dirty="0"/>
              <a:t>S</a:t>
            </a:r>
            <a:r>
              <a:rPr lang="en-US" sz="2000" dirty="0" smtClean="0"/>
              <a:t>taging content promoted to production</a:t>
            </a:r>
          </a:p>
          <a:p>
            <a:pPr marL="342900" indent="-342900">
              <a:buAutoNum type="arabicPeriod"/>
            </a:pPr>
            <a:r>
              <a:rPr lang="en-US" sz="2000" dirty="0"/>
              <a:t>U</a:t>
            </a:r>
            <a:r>
              <a:rPr lang="en-US" sz="2000" dirty="0" smtClean="0"/>
              <a:t>sers see updated site</a:t>
            </a:r>
            <a:endParaRPr lang="en-US" sz="2000" dirty="0"/>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5600" y="1748139"/>
            <a:ext cx="685800" cy="685800"/>
          </a:xfrm>
          <a:prstGeom prst="rect">
            <a:avLst/>
          </a:prstGeom>
        </p:spPr>
      </p:pic>
      <p:pic>
        <p:nvPicPr>
          <p:cNvPr id="15" name="Pictur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705855" y="1690688"/>
            <a:ext cx="780290" cy="780290"/>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2980" y="3224815"/>
            <a:ext cx="685800" cy="685800"/>
          </a:xfrm>
          <a:prstGeom prst="rect">
            <a:avLst/>
          </a:prstGeom>
        </p:spPr>
      </p:pic>
      <p:pic>
        <p:nvPicPr>
          <p:cNvPr id="17" name="Picture 1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705855" y="3175542"/>
            <a:ext cx="780290" cy="780290"/>
          </a:xfrm>
          <a:prstGeom prst="rect">
            <a:avLst/>
          </a:prstGeom>
        </p:spPr>
      </p:pic>
      <p:cxnSp>
        <p:nvCxnSpPr>
          <p:cNvPr id="18" name="Straight Arrow Connector 17"/>
          <p:cNvCxnSpPr>
            <a:stCxn id="17" idx="1"/>
            <a:endCxn id="10" idx="3"/>
          </p:cNvCxnSpPr>
          <p:nvPr/>
        </p:nvCxnSpPr>
        <p:spPr>
          <a:xfrm flipH="1" flipV="1">
            <a:off x="4265624" y="2834858"/>
            <a:ext cx="1440231" cy="730829"/>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5" idx="1"/>
            <a:endCxn id="10" idx="3"/>
          </p:cNvCxnSpPr>
          <p:nvPr/>
        </p:nvCxnSpPr>
        <p:spPr>
          <a:xfrm flipH="1">
            <a:off x="4265624" y="2080833"/>
            <a:ext cx="1440231" cy="754025"/>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2" idx="1"/>
            <a:endCxn id="10" idx="3"/>
          </p:cNvCxnSpPr>
          <p:nvPr/>
        </p:nvCxnSpPr>
        <p:spPr>
          <a:xfrm flipH="1">
            <a:off x="4265624" y="2834670"/>
            <a:ext cx="1419856" cy="188"/>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flipV="1">
            <a:off x="4187386" y="5378807"/>
            <a:ext cx="1239638" cy="623455"/>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188197" y="5728793"/>
            <a:ext cx="1244700" cy="523220"/>
          </a:xfrm>
          <a:prstGeom prst="rect">
            <a:avLst/>
          </a:prstGeom>
          <a:noFill/>
        </p:spPr>
        <p:txBody>
          <a:bodyPr wrap="none" rtlCol="0">
            <a:spAutoFit/>
          </a:bodyPr>
          <a:lstStyle/>
          <a:p>
            <a:r>
              <a:rPr lang="en-US" sz="2800" dirty="0" smtClean="0">
                <a:solidFill>
                  <a:srgbClr val="0070C0"/>
                </a:solidFill>
              </a:rPr>
              <a:t>Staging</a:t>
            </a:r>
            <a:endParaRPr lang="en-US" sz="2800" dirty="0">
              <a:solidFill>
                <a:srgbClr val="0070C0"/>
              </a:solidFill>
            </a:endParaRPr>
          </a:p>
        </p:txBody>
      </p:sp>
      <p:sp>
        <p:nvSpPr>
          <p:cNvPr id="23" name="TextBox 22"/>
          <p:cNvSpPr txBox="1"/>
          <p:nvPr/>
        </p:nvSpPr>
        <p:spPr>
          <a:xfrm>
            <a:off x="2929588" y="1834717"/>
            <a:ext cx="1789914" cy="523220"/>
          </a:xfrm>
          <a:prstGeom prst="rect">
            <a:avLst/>
          </a:prstGeom>
          <a:noFill/>
        </p:spPr>
        <p:txBody>
          <a:bodyPr wrap="none" rtlCol="0">
            <a:spAutoFit/>
          </a:bodyPr>
          <a:lstStyle/>
          <a:p>
            <a:r>
              <a:rPr lang="en-US" sz="2800" dirty="0" smtClean="0">
                <a:solidFill>
                  <a:srgbClr val="0070C0"/>
                </a:solidFill>
              </a:rPr>
              <a:t>Production</a:t>
            </a:r>
            <a:endParaRPr lang="en-US" sz="2800" dirty="0">
              <a:solidFill>
                <a:srgbClr val="0070C0"/>
              </a:solidFill>
            </a:endParaRPr>
          </a:p>
        </p:txBody>
      </p:sp>
      <p:sp>
        <p:nvSpPr>
          <p:cNvPr id="24" name="TextBox 23"/>
          <p:cNvSpPr txBox="1"/>
          <p:nvPr/>
        </p:nvSpPr>
        <p:spPr>
          <a:xfrm>
            <a:off x="5418122" y="5752880"/>
            <a:ext cx="762645" cy="523220"/>
          </a:xfrm>
          <a:prstGeom prst="rect">
            <a:avLst/>
          </a:prstGeom>
          <a:noFill/>
        </p:spPr>
        <p:txBody>
          <a:bodyPr wrap="none" rtlCol="0">
            <a:spAutoFit/>
          </a:bodyPr>
          <a:lstStyle/>
          <a:p>
            <a:r>
              <a:rPr lang="en-US" sz="2800" dirty="0" smtClean="0">
                <a:solidFill>
                  <a:srgbClr val="0070C0"/>
                </a:solidFill>
              </a:rPr>
              <a:t>Test</a:t>
            </a:r>
            <a:endParaRPr lang="en-US" sz="2800" dirty="0">
              <a:solidFill>
                <a:srgbClr val="0070C0"/>
              </a:solidFill>
            </a:endParaRPr>
          </a:p>
        </p:txBody>
      </p:sp>
      <p:sp>
        <p:nvSpPr>
          <p:cNvPr id="25" name="TextBox 24"/>
          <p:cNvSpPr txBox="1"/>
          <p:nvPr/>
        </p:nvSpPr>
        <p:spPr>
          <a:xfrm>
            <a:off x="621109" y="5728793"/>
            <a:ext cx="1260794" cy="954107"/>
          </a:xfrm>
          <a:prstGeom prst="rect">
            <a:avLst/>
          </a:prstGeom>
          <a:noFill/>
        </p:spPr>
        <p:txBody>
          <a:bodyPr wrap="none" rtlCol="0">
            <a:spAutoFit/>
          </a:bodyPr>
          <a:lstStyle/>
          <a:p>
            <a:pPr algn="ctr"/>
            <a:r>
              <a:rPr lang="en-US" sz="2800" dirty="0" smtClean="0">
                <a:solidFill>
                  <a:srgbClr val="0070C0"/>
                </a:solidFill>
              </a:rPr>
              <a:t>Source</a:t>
            </a:r>
            <a:br>
              <a:rPr lang="en-US" sz="2800" dirty="0" smtClean="0">
                <a:solidFill>
                  <a:srgbClr val="0070C0"/>
                </a:solidFill>
              </a:rPr>
            </a:br>
            <a:r>
              <a:rPr lang="en-US" sz="2800" dirty="0" smtClean="0">
                <a:solidFill>
                  <a:srgbClr val="0070C0"/>
                </a:solidFill>
              </a:rPr>
              <a:t>Control</a:t>
            </a:r>
            <a:endParaRPr lang="en-US" sz="2800" dirty="0">
              <a:solidFill>
                <a:srgbClr val="0070C0"/>
              </a:solidFill>
            </a:endParaRPr>
          </a:p>
        </p:txBody>
      </p:sp>
      <p:sp>
        <p:nvSpPr>
          <p:cNvPr id="3" name="Oval 2"/>
          <p:cNvSpPr/>
          <p:nvPr/>
        </p:nvSpPr>
        <p:spPr>
          <a:xfrm>
            <a:off x="1349467" y="3695371"/>
            <a:ext cx="532436" cy="5209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bg1"/>
                </a:solidFill>
              </a:rPr>
              <a:t>1</a:t>
            </a:r>
          </a:p>
        </p:txBody>
      </p:sp>
      <p:sp>
        <p:nvSpPr>
          <p:cNvPr id="26" name="Oval 25"/>
          <p:cNvSpPr/>
          <p:nvPr/>
        </p:nvSpPr>
        <p:spPr>
          <a:xfrm>
            <a:off x="2137081" y="4630645"/>
            <a:ext cx="532436" cy="5209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bg1"/>
                </a:solidFill>
              </a:rPr>
              <a:t>2</a:t>
            </a:r>
          </a:p>
        </p:txBody>
      </p:sp>
      <p:sp>
        <p:nvSpPr>
          <p:cNvPr id="27" name="Oval 26"/>
          <p:cNvSpPr/>
          <p:nvPr/>
        </p:nvSpPr>
        <p:spPr>
          <a:xfrm>
            <a:off x="4858297" y="5181301"/>
            <a:ext cx="532436" cy="5209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3</a:t>
            </a:r>
            <a:endParaRPr lang="en-US" sz="2800" dirty="0" smtClean="0">
              <a:solidFill>
                <a:schemeClr val="bg1"/>
              </a:solidFill>
            </a:endParaRPr>
          </a:p>
        </p:txBody>
      </p:sp>
      <p:sp>
        <p:nvSpPr>
          <p:cNvPr id="28" name="Oval 27"/>
          <p:cNvSpPr/>
          <p:nvPr/>
        </p:nvSpPr>
        <p:spPr>
          <a:xfrm>
            <a:off x="3900461" y="3827420"/>
            <a:ext cx="532436" cy="5209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bg1"/>
                </a:solidFill>
              </a:rPr>
              <a:t>4</a:t>
            </a:r>
          </a:p>
        </p:txBody>
      </p:sp>
      <p:sp>
        <p:nvSpPr>
          <p:cNvPr id="29" name="Oval 28"/>
          <p:cNvSpPr/>
          <p:nvPr/>
        </p:nvSpPr>
        <p:spPr>
          <a:xfrm>
            <a:off x="4756541" y="3359263"/>
            <a:ext cx="532436" cy="5209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5</a:t>
            </a:r>
            <a:endParaRPr lang="en-US" sz="2800" dirty="0" smtClean="0">
              <a:solidFill>
                <a:schemeClr val="bg1"/>
              </a:solidFill>
            </a:endParaRPr>
          </a:p>
        </p:txBody>
      </p:sp>
    </p:spTree>
    <p:extLst>
      <p:ext uri="{BB962C8B-B14F-4D97-AF65-F5344CB8AC3E}">
        <p14:creationId xmlns:p14="http://schemas.microsoft.com/office/powerpoint/2010/main" val="973632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Service Plans</a:t>
            </a:r>
            <a:endParaRPr lang="en-US" dirty="0"/>
          </a:p>
        </p:txBody>
      </p:sp>
      <p:sp>
        <p:nvSpPr>
          <p:cNvPr id="3" name="Content Placeholder 2"/>
          <p:cNvSpPr>
            <a:spLocks noGrp="1"/>
          </p:cNvSpPr>
          <p:nvPr>
            <p:ph idx="1"/>
          </p:nvPr>
        </p:nvSpPr>
        <p:spPr/>
        <p:txBody>
          <a:bodyPr/>
          <a:lstStyle/>
          <a:p>
            <a:r>
              <a:rPr lang="en-US" dirty="0" smtClean="0"/>
              <a:t>Billing and provisioning for App Service resources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840548059"/>
              </p:ext>
            </p:extLst>
          </p:nvPr>
        </p:nvGraphicFramePr>
        <p:xfrm>
          <a:off x="838200" y="2698024"/>
          <a:ext cx="9779136" cy="2966720"/>
        </p:xfrm>
        <a:graphic>
          <a:graphicData uri="http://schemas.openxmlformats.org/drawingml/2006/table">
            <a:tbl>
              <a:tblPr firstRow="1" bandRow="1"/>
              <a:tblGrid>
                <a:gridCol w="2597750">
                  <a:extLst>
                    <a:ext uri="{9D8B030D-6E8A-4147-A177-3AD203B41FA5}">
                      <a16:colId xmlns="" xmlns:a16="http://schemas.microsoft.com/office/drawing/2014/main" val="3872267235"/>
                    </a:ext>
                  </a:extLst>
                </a:gridCol>
                <a:gridCol w="1070517">
                  <a:extLst>
                    <a:ext uri="{9D8B030D-6E8A-4147-A177-3AD203B41FA5}">
                      <a16:colId xmlns="" xmlns:a16="http://schemas.microsoft.com/office/drawing/2014/main" val="1177306289"/>
                    </a:ext>
                  </a:extLst>
                </a:gridCol>
                <a:gridCol w="1137425">
                  <a:extLst>
                    <a:ext uri="{9D8B030D-6E8A-4147-A177-3AD203B41FA5}">
                      <a16:colId xmlns="" xmlns:a16="http://schemas.microsoft.com/office/drawing/2014/main" val="238301891"/>
                    </a:ext>
                  </a:extLst>
                </a:gridCol>
                <a:gridCol w="1561170">
                  <a:extLst>
                    <a:ext uri="{9D8B030D-6E8A-4147-A177-3AD203B41FA5}">
                      <a16:colId xmlns="" xmlns:a16="http://schemas.microsoft.com/office/drawing/2014/main" val="1573368495"/>
                    </a:ext>
                  </a:extLst>
                </a:gridCol>
                <a:gridCol w="1761893">
                  <a:extLst>
                    <a:ext uri="{9D8B030D-6E8A-4147-A177-3AD203B41FA5}">
                      <a16:colId xmlns="" xmlns:a16="http://schemas.microsoft.com/office/drawing/2014/main" val="1663854859"/>
                    </a:ext>
                  </a:extLst>
                </a:gridCol>
                <a:gridCol w="1650381">
                  <a:extLst>
                    <a:ext uri="{9D8B030D-6E8A-4147-A177-3AD203B41FA5}">
                      <a16:colId xmlns="" xmlns:a16="http://schemas.microsoft.com/office/drawing/2014/main" val="59720529"/>
                    </a:ext>
                  </a:extLst>
                </a:gridCol>
              </a:tblGrid>
              <a:tr h="370840">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dirty="0" smtClean="0"/>
                        <a:t>Free</a:t>
                      </a:r>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dirty="0" smtClean="0"/>
                        <a:t>Shared</a:t>
                      </a:r>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dirty="0" smtClean="0"/>
                        <a:t>Basic</a:t>
                      </a:r>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dirty="0" smtClean="0"/>
                        <a:t>Standard</a:t>
                      </a:r>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algn="ctr"/>
                      <a:r>
                        <a:rPr lang="en-US" dirty="0" smtClean="0"/>
                        <a:t>Premium</a:t>
                      </a:r>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B9BD5"/>
                    </a:solidFill>
                  </a:tcPr>
                </a:tc>
                <a:extLst>
                  <a:ext uri="{0D108BD9-81ED-4DB2-BD59-A6C34878D82A}">
                    <a16:rowId xmlns="" xmlns:a16="http://schemas.microsoft.com/office/drawing/2014/main" val="2581430668"/>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smtClean="0">
                          <a:latin typeface="+mn-lt"/>
                        </a:rPr>
                        <a:t># of Apps</a:t>
                      </a:r>
                      <a:endParaRPr lang="en-US" dirty="0">
                        <a:latin typeface="+mn-lt"/>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10</a:t>
                      </a:r>
                      <a:endParaRPr lang="en-US" dirty="0">
                        <a:latin typeface="+mn-lt"/>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100</a:t>
                      </a:r>
                      <a:endParaRPr lang="en-US" dirty="0">
                        <a:latin typeface="+mn-lt"/>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Unlimited</a:t>
                      </a:r>
                      <a:endParaRPr lang="en-US" dirty="0">
                        <a:latin typeface="+mn-lt"/>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Unlimited</a:t>
                      </a:r>
                      <a:endParaRPr lang="en-US" dirty="0">
                        <a:latin typeface="+mn-lt"/>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t>Unlimited</a:t>
                      </a:r>
                      <a:endParaRPr lang="en-US" dirty="0"/>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extLst>
                  <a:ext uri="{0D108BD9-81ED-4DB2-BD59-A6C34878D82A}">
                    <a16:rowId xmlns="" xmlns:a16="http://schemas.microsoft.com/office/drawing/2014/main" val="1470231535"/>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smtClean="0">
                          <a:latin typeface="+mn-lt"/>
                        </a:rPr>
                        <a:t>Shared Disk Space</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1 GB</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1 GB</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10 GB</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50 GB</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t>500</a:t>
                      </a:r>
                      <a:r>
                        <a:rPr lang="en-US" baseline="0" dirty="0" smtClean="0"/>
                        <a:t> GB</a:t>
                      </a:r>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extLst>
                  <a:ext uri="{0D108BD9-81ED-4DB2-BD59-A6C34878D82A}">
                    <a16:rowId xmlns="" xmlns:a16="http://schemas.microsoft.com/office/drawing/2014/main" val="111680702"/>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smtClean="0">
                          <a:latin typeface="+mn-lt"/>
                        </a:rPr>
                        <a:t>Maximum Instances</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1</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1</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3</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10</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t>50</a:t>
                      </a:r>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extLst>
                  <a:ext uri="{0D108BD9-81ED-4DB2-BD59-A6C34878D82A}">
                    <a16:rowId xmlns="" xmlns:a16="http://schemas.microsoft.com/office/drawing/2014/main" val="3636411013"/>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err="1" smtClean="0">
                          <a:latin typeface="+mn-lt"/>
                        </a:rPr>
                        <a:t>Autoscale</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No</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1800" kern="1200" dirty="0" smtClean="0">
                          <a:solidFill>
                            <a:schemeClr val="dk1"/>
                          </a:solidFill>
                          <a:latin typeface="Calibri" panose="020F0502020204030204"/>
                          <a:ea typeface="+mn-ea"/>
                          <a:cs typeface="+mn-cs"/>
                        </a:rPr>
                        <a:t>No</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1800" kern="1200" dirty="0" smtClean="0">
                          <a:solidFill>
                            <a:schemeClr val="dk1"/>
                          </a:solidFill>
                          <a:latin typeface="Calibri" panose="020F0502020204030204"/>
                          <a:ea typeface="+mn-ea"/>
                          <a:cs typeface="+mn-cs"/>
                        </a:rPr>
                        <a:t>No</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Yes</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t>Yes</a:t>
                      </a:r>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extLst>
                  <a:ext uri="{0D108BD9-81ED-4DB2-BD59-A6C34878D82A}">
                    <a16:rowId xmlns="" xmlns:a16="http://schemas.microsoft.com/office/drawing/2014/main" val="487713247"/>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smtClean="0">
                          <a:latin typeface="+mn-lt"/>
                        </a:rPr>
                        <a:t>Staging Environments</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5</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t>20</a:t>
                      </a:r>
                      <a:endParaRPr lang="en-US" dirty="0"/>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extLst>
                  <a:ext uri="{0D108BD9-81ED-4DB2-BD59-A6C34878D82A}">
                    <a16:rowId xmlns="" xmlns:a16="http://schemas.microsoft.com/office/drawing/2014/main" val="2526698707"/>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smtClean="0">
                          <a:latin typeface="+mn-lt"/>
                        </a:rPr>
                        <a:t>Custom Domains</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1800" kern="1200" dirty="0" smtClean="0">
                          <a:solidFill>
                            <a:schemeClr val="dk1"/>
                          </a:solidFill>
                          <a:latin typeface="Calibri" panose="020F0502020204030204"/>
                          <a:ea typeface="+mn-ea"/>
                          <a:cs typeface="+mn-cs"/>
                        </a:rPr>
                        <a:t>No</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Yes</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Calibri" panose="020F0502020204030204"/>
                          <a:ea typeface="+mn-ea"/>
                          <a:cs typeface="+mn-cs"/>
                        </a:rPr>
                        <a:t>Yes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Calibri" panose="020F0502020204030204"/>
                          <a:ea typeface="+mn-ea"/>
                          <a:cs typeface="+mn-cs"/>
                        </a:rPr>
                        <a:t>Yes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kern="1200" dirty="0" smtClean="0">
                          <a:solidFill>
                            <a:schemeClr val="dk1"/>
                          </a:solidFill>
                          <a:latin typeface="Calibri" panose="020F0502020204030204"/>
                          <a:ea typeface="+mn-ea"/>
                          <a:cs typeface="+mn-cs"/>
                        </a:rPr>
                        <a:t>Yes</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extLst>
                  <a:ext uri="{0D108BD9-81ED-4DB2-BD59-A6C34878D82A}">
                    <a16:rowId xmlns="" xmlns:a16="http://schemas.microsoft.com/office/drawing/2014/main" val="3432834737"/>
                  </a:ext>
                </a:extLst>
              </a:tr>
              <a:tr h="370840">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dirty="0" smtClean="0">
                          <a:latin typeface="+mn-lt"/>
                        </a:rPr>
                        <a:t>SLA</a:t>
                      </a:r>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endParaRPr lang="en-US" dirty="0">
                        <a:latin typeface="+mn-lt"/>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gridSpan="3">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dirty="0" smtClean="0">
                          <a:latin typeface="+mn-lt"/>
                        </a:rPr>
                        <a:t>99.95%</a:t>
                      </a:r>
                      <a:endParaRPr lang="en-US" dirty="0">
                        <a:latin typeface="+mn-lt"/>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hMerge="1">
                  <a:txBody>
                    <a:bodyPr/>
                    <a:lstStyle/>
                    <a:p>
                      <a:endParaRPr lang="en-US" dirty="0"/>
                    </a:p>
                  </a:txBody>
                  <a:tcPr/>
                </a:tc>
                <a:tc hMerge="1">
                  <a:txBody>
                    <a:bodyPr/>
                    <a:lstStyle/>
                    <a:p>
                      <a:endParaRPr lang="en-US" dirty="0"/>
                    </a:p>
                  </a:txBody>
                  <a:tcPr/>
                </a:tc>
                <a:extLst>
                  <a:ext uri="{0D108BD9-81ED-4DB2-BD59-A6C34878D82A}">
                    <a16:rowId xmlns="" xmlns:a16="http://schemas.microsoft.com/office/drawing/2014/main" val="1338997113"/>
                  </a:ext>
                </a:extLst>
              </a:tr>
            </a:tbl>
          </a:graphicData>
        </a:graphic>
      </p:graphicFrame>
    </p:spTree>
    <p:extLst>
      <p:ext uri="{BB962C8B-B14F-4D97-AF65-F5344CB8AC3E}">
        <p14:creationId xmlns:p14="http://schemas.microsoft.com/office/powerpoint/2010/main" val="143683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0323710"/>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Azure App Service Family</a:t>
            </a:r>
            <a:endParaRPr lang="en-US" dirty="0"/>
          </a:p>
        </p:txBody>
      </p:sp>
      <p:pic>
        <p:nvPicPr>
          <p:cNvPr id="4" name="Content Placeholder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4256" y="2074069"/>
            <a:ext cx="3657600" cy="3657600"/>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60470" y="1690688"/>
            <a:ext cx="1143000" cy="1143000"/>
          </a:xfrm>
          <a:prstGeom prst="rect">
            <a:avLst/>
          </a:prstGeom>
        </p:spPr>
      </p:pic>
      <p:pic>
        <p:nvPicPr>
          <p:cNvPr id="6" name="Picture 5"/>
          <p:cNvPicPr>
            <a:picLocks noChangeAspect="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346999" y="1690688"/>
            <a:ext cx="1143000" cy="1143000"/>
          </a:xfrm>
          <a:prstGeom prst="rect">
            <a:avLst/>
          </a:prstGeom>
        </p:spPr>
      </p:pic>
      <p:pic>
        <p:nvPicPr>
          <p:cNvPr id="7" name="Picture 6"/>
          <p:cNvPicPr>
            <a:picLocks noChangeAspect="1"/>
          </p:cNvPicPr>
          <p:nvPr/>
        </p:nvPicPr>
        <p:blipFill>
          <a:blip r:embed="rId6"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060470" y="4004965"/>
            <a:ext cx="1143000" cy="1143000"/>
          </a:xfrm>
          <a:prstGeom prst="rect">
            <a:avLst/>
          </a:prstGeom>
        </p:spPr>
      </p:pic>
      <p:pic>
        <p:nvPicPr>
          <p:cNvPr id="8" name="Picture 7"/>
          <p:cNvPicPr>
            <a:picLocks noChangeAspect="1"/>
          </p:cNvPicPr>
          <p:nvPr/>
        </p:nvPicPr>
        <p:blipFill>
          <a:blip r:embed="rId7"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346999" y="4052926"/>
            <a:ext cx="1143000" cy="1143000"/>
          </a:xfrm>
          <a:prstGeom prst="rect">
            <a:avLst/>
          </a:prstGeom>
        </p:spPr>
      </p:pic>
      <p:sp>
        <p:nvSpPr>
          <p:cNvPr id="9" name="TextBox 8"/>
          <p:cNvSpPr txBox="1"/>
          <p:nvPr/>
        </p:nvSpPr>
        <p:spPr>
          <a:xfrm>
            <a:off x="6490102" y="3019217"/>
            <a:ext cx="2324100" cy="800219"/>
          </a:xfrm>
          <a:prstGeom prst="rect">
            <a:avLst/>
          </a:prstGeom>
          <a:noFill/>
        </p:spPr>
        <p:txBody>
          <a:bodyPr wrap="square" rtlCol="0">
            <a:spAutoFit/>
          </a:bodyPr>
          <a:lstStyle/>
          <a:p>
            <a:pPr algn="ctr"/>
            <a:r>
              <a:rPr lang="en-US" dirty="0" smtClean="0"/>
              <a:t>Web Apps</a:t>
            </a:r>
          </a:p>
          <a:p>
            <a:pPr algn="ctr"/>
            <a:r>
              <a:rPr lang="en-US" sz="1400" dirty="0" smtClean="0"/>
              <a:t>Web apps that scale with your business</a:t>
            </a:r>
            <a:endParaRPr lang="en-US" sz="1400" dirty="0"/>
          </a:p>
        </p:txBody>
      </p:sp>
      <p:sp>
        <p:nvSpPr>
          <p:cNvPr id="10" name="TextBox 9"/>
          <p:cNvSpPr txBox="1"/>
          <p:nvPr/>
        </p:nvSpPr>
        <p:spPr>
          <a:xfrm>
            <a:off x="8801100" y="3019217"/>
            <a:ext cx="2234798" cy="800219"/>
          </a:xfrm>
          <a:prstGeom prst="rect">
            <a:avLst/>
          </a:prstGeom>
          <a:noFill/>
        </p:spPr>
        <p:txBody>
          <a:bodyPr wrap="square" rtlCol="0">
            <a:spAutoFit/>
          </a:bodyPr>
          <a:lstStyle/>
          <a:p>
            <a:pPr algn="ctr"/>
            <a:r>
              <a:rPr lang="en-US" dirty="0" smtClean="0"/>
              <a:t>Mobile Apps</a:t>
            </a:r>
          </a:p>
          <a:p>
            <a:pPr algn="ctr"/>
            <a:r>
              <a:rPr lang="en-US" sz="1400" dirty="0" smtClean="0"/>
              <a:t>Build mobile apps for any device</a:t>
            </a:r>
            <a:endParaRPr lang="en-US" sz="1400" dirty="0"/>
          </a:p>
        </p:txBody>
      </p:sp>
      <p:sp>
        <p:nvSpPr>
          <p:cNvPr id="11" name="TextBox 10"/>
          <p:cNvSpPr txBox="1"/>
          <p:nvPr/>
        </p:nvSpPr>
        <p:spPr>
          <a:xfrm>
            <a:off x="6490102" y="5333494"/>
            <a:ext cx="2324100" cy="800219"/>
          </a:xfrm>
          <a:prstGeom prst="rect">
            <a:avLst/>
          </a:prstGeom>
          <a:noFill/>
        </p:spPr>
        <p:txBody>
          <a:bodyPr wrap="square" rtlCol="0">
            <a:spAutoFit/>
          </a:bodyPr>
          <a:lstStyle/>
          <a:p>
            <a:pPr algn="ctr"/>
            <a:r>
              <a:rPr lang="en-US" dirty="0" smtClean="0"/>
              <a:t>Logic Apps</a:t>
            </a:r>
          </a:p>
          <a:p>
            <a:pPr algn="ctr"/>
            <a:r>
              <a:rPr lang="en-US" sz="1400" dirty="0" smtClean="0"/>
              <a:t>Automate business processes across SaaS and on-premises</a:t>
            </a:r>
            <a:endParaRPr lang="en-US" sz="1400" dirty="0"/>
          </a:p>
        </p:txBody>
      </p:sp>
      <p:sp>
        <p:nvSpPr>
          <p:cNvPr id="12" name="TextBox 11"/>
          <p:cNvSpPr txBox="1"/>
          <p:nvPr/>
        </p:nvSpPr>
        <p:spPr>
          <a:xfrm>
            <a:off x="8814202" y="5333494"/>
            <a:ext cx="2324100" cy="800219"/>
          </a:xfrm>
          <a:prstGeom prst="rect">
            <a:avLst/>
          </a:prstGeom>
          <a:noFill/>
        </p:spPr>
        <p:txBody>
          <a:bodyPr wrap="square" rtlCol="0">
            <a:spAutoFit/>
          </a:bodyPr>
          <a:lstStyle/>
          <a:p>
            <a:pPr algn="ctr"/>
            <a:r>
              <a:rPr lang="en-US" dirty="0" smtClean="0"/>
              <a:t>API Apps</a:t>
            </a:r>
          </a:p>
          <a:p>
            <a:pPr algn="ctr"/>
            <a:r>
              <a:rPr lang="en-US" sz="1400" dirty="0" smtClean="0"/>
              <a:t>Build and consume APIs in the cloud</a:t>
            </a:r>
            <a:endParaRPr lang="en-US" sz="1400" dirty="0"/>
          </a:p>
        </p:txBody>
      </p:sp>
      <p:cxnSp>
        <p:nvCxnSpPr>
          <p:cNvPr id="13" name="Straight Connector 12"/>
          <p:cNvCxnSpPr/>
          <p:nvPr/>
        </p:nvCxnSpPr>
        <p:spPr>
          <a:xfrm>
            <a:off x="8801100" y="2452726"/>
            <a:ext cx="0" cy="2743200"/>
          </a:xfrm>
          <a:prstGeom prst="line">
            <a:avLst/>
          </a:prstGeom>
          <a:ln>
            <a:solidFill>
              <a:srgbClr val="0091C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5400000">
            <a:off x="8801100" y="2520260"/>
            <a:ext cx="0" cy="2743200"/>
          </a:xfrm>
          <a:prstGeom prst="line">
            <a:avLst/>
          </a:prstGeom>
          <a:ln>
            <a:solidFill>
              <a:srgbClr val="0088B8"/>
            </a:solidFill>
          </a:ln>
        </p:spPr>
        <p:style>
          <a:lnRef idx="1">
            <a:schemeClr val="accent1"/>
          </a:lnRef>
          <a:fillRef idx="0">
            <a:schemeClr val="accent1"/>
          </a:fillRef>
          <a:effectRef idx="0">
            <a:schemeClr val="accent1"/>
          </a:effectRef>
          <a:fontRef idx="minor">
            <a:schemeClr val="tx1"/>
          </a:fontRef>
        </p:style>
      </p:cxnSp>
      <p:sp>
        <p:nvSpPr>
          <p:cNvPr id="15" name="Left Brace 14"/>
          <p:cNvSpPr/>
          <p:nvPr/>
        </p:nvSpPr>
        <p:spPr>
          <a:xfrm rot="10800000">
            <a:off x="5352989" y="2074068"/>
            <a:ext cx="614007" cy="3657601"/>
          </a:xfrm>
          <a:prstGeom prst="leftBrac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7185153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Azure Web Apps</a:t>
            </a:r>
            <a:endParaRPr lang="en-US" dirty="0"/>
          </a:p>
        </p:txBody>
      </p:sp>
      <p:sp>
        <p:nvSpPr>
          <p:cNvPr id="3" name="Content Placeholder 2"/>
          <p:cNvSpPr>
            <a:spLocks noGrp="1"/>
          </p:cNvSpPr>
          <p:nvPr>
            <p:ph idx="1"/>
          </p:nvPr>
        </p:nvSpPr>
        <p:spPr/>
        <p:txBody>
          <a:bodyPr/>
          <a:lstStyle/>
          <a:p>
            <a:r>
              <a:rPr lang="en-US" dirty="0" smtClean="0"/>
              <a:t>Support a variety of languages </a:t>
            </a:r>
            <a:r>
              <a:rPr lang="en-US" dirty="0"/>
              <a:t>and platforms</a:t>
            </a:r>
          </a:p>
          <a:p>
            <a:pPr lvl="1"/>
            <a:r>
              <a:rPr lang="en-US" dirty="0"/>
              <a:t>.NET, </a:t>
            </a:r>
            <a:r>
              <a:rPr lang="en-US" dirty="0" smtClean="0"/>
              <a:t>Java, </a:t>
            </a:r>
            <a:r>
              <a:rPr lang="en-US" dirty="0"/>
              <a:t>Node.js, PHP, </a:t>
            </a:r>
            <a:r>
              <a:rPr lang="en-US" dirty="0" smtClean="0"/>
              <a:t>Python, and more</a:t>
            </a:r>
            <a:endParaRPr lang="en-US" dirty="0"/>
          </a:p>
          <a:p>
            <a:r>
              <a:rPr lang="en-US" dirty="0" smtClean="0"/>
              <a:t>Support scaling (manual or auto) and load </a:t>
            </a:r>
            <a:r>
              <a:rPr lang="en-US" dirty="0"/>
              <a:t>balancing</a:t>
            </a:r>
          </a:p>
          <a:p>
            <a:r>
              <a:rPr lang="en-US" dirty="0" smtClean="0"/>
              <a:t>Support slots </a:t>
            </a:r>
            <a:r>
              <a:rPr lang="en-US" dirty="0"/>
              <a:t>for staged </a:t>
            </a:r>
            <a:r>
              <a:rPr lang="en-US" dirty="0" smtClean="0"/>
              <a:t>deployments and A/B testing</a:t>
            </a:r>
            <a:endParaRPr lang="en-US" dirty="0"/>
          </a:p>
          <a:p>
            <a:r>
              <a:rPr lang="en-US" dirty="0" smtClean="0"/>
              <a:t>Support continuous </a:t>
            </a:r>
            <a:r>
              <a:rPr lang="en-US" dirty="0"/>
              <a:t>integration</a:t>
            </a:r>
          </a:p>
          <a:p>
            <a:endParaRPr lang="en-US" dirty="0"/>
          </a:p>
        </p:txBody>
      </p:sp>
      <p:sp>
        <p:nvSpPr>
          <p:cNvPr id="4" name="Rectangle 3"/>
          <p:cNvSpPr/>
          <p:nvPr/>
        </p:nvSpPr>
        <p:spPr>
          <a:xfrm>
            <a:off x="7859908" y="4457466"/>
            <a:ext cx="2823431" cy="185443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2400" dirty="0" smtClean="0">
                <a:solidFill>
                  <a:schemeClr val="bg1"/>
                </a:solidFill>
              </a:rPr>
              <a:t>Global Scale</a:t>
            </a:r>
          </a:p>
          <a:p>
            <a:pPr algn="ctr"/>
            <a:r>
              <a:rPr lang="en-US" sz="1600" dirty="0" smtClean="0">
                <a:solidFill>
                  <a:schemeClr val="bg1"/>
                </a:solidFill>
              </a:rPr>
              <a:t>Scale up and down as needed, manually or automatically</a:t>
            </a:r>
          </a:p>
        </p:txBody>
      </p:sp>
      <p:sp>
        <p:nvSpPr>
          <p:cNvPr id="5" name="Rectangle 4"/>
          <p:cNvSpPr/>
          <p:nvPr/>
        </p:nvSpPr>
        <p:spPr>
          <a:xfrm>
            <a:off x="4546692" y="4457466"/>
            <a:ext cx="2823431" cy="185443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2400" dirty="0" smtClean="0">
                <a:solidFill>
                  <a:schemeClr val="bg1"/>
                </a:solidFill>
              </a:rPr>
              <a:t>Enterprise Grade</a:t>
            </a:r>
          </a:p>
          <a:p>
            <a:pPr algn="ctr"/>
            <a:r>
              <a:rPr lang="en-US" sz="1600" dirty="0" smtClean="0">
                <a:solidFill>
                  <a:schemeClr val="bg1"/>
                </a:solidFill>
              </a:rPr>
              <a:t>ISO-, SOC2-, and PCO-compliant with enterprise-level SLAs</a:t>
            </a:r>
          </a:p>
        </p:txBody>
      </p:sp>
      <p:sp>
        <p:nvSpPr>
          <p:cNvPr id="6" name="Rectangle 5"/>
          <p:cNvSpPr/>
          <p:nvPr/>
        </p:nvSpPr>
        <p:spPr>
          <a:xfrm>
            <a:off x="1233476" y="4457466"/>
            <a:ext cx="2823431" cy="185443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2400" dirty="0" smtClean="0">
                <a:solidFill>
                  <a:schemeClr val="bg1"/>
                </a:solidFill>
              </a:rPr>
              <a:t>Familiar and Fast</a:t>
            </a:r>
          </a:p>
          <a:p>
            <a:pPr algn="ctr"/>
            <a:r>
              <a:rPr lang="en-US" sz="1600" dirty="0" smtClean="0">
                <a:solidFill>
                  <a:schemeClr val="bg1"/>
                </a:solidFill>
              </a:rPr>
              <a:t>Leverage existing skills, plus languages, frameworks, and tools you're familiar with</a:t>
            </a:r>
          </a:p>
        </p:txBody>
      </p:sp>
    </p:spTree>
    <p:extLst>
      <p:ext uri="{BB962C8B-B14F-4D97-AF65-F5344CB8AC3E}">
        <p14:creationId xmlns:p14="http://schemas.microsoft.com/office/powerpoint/2010/main" val="30703962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Scaling - Cloud Computing Patterns</a:t>
            </a:r>
            <a:endParaRPr lang="en-US" dirty="0"/>
          </a:p>
        </p:txBody>
      </p:sp>
      <p:grpSp>
        <p:nvGrpSpPr>
          <p:cNvPr id="5" name="Group 4"/>
          <p:cNvGrpSpPr/>
          <p:nvPr/>
        </p:nvGrpSpPr>
        <p:grpSpPr>
          <a:xfrm>
            <a:off x="6682153" y="5310615"/>
            <a:ext cx="3941859" cy="1026722"/>
            <a:chOff x="342905" y="5150364"/>
            <a:chExt cx="3941859" cy="1026722"/>
          </a:xfrm>
        </p:grpSpPr>
        <p:sp>
          <p:nvSpPr>
            <p:cNvPr id="6" name="TextBox 5"/>
            <p:cNvSpPr txBox="1"/>
            <p:nvPr/>
          </p:nvSpPr>
          <p:spPr>
            <a:xfrm>
              <a:off x="342905" y="5150364"/>
              <a:ext cx="3941859" cy="480127"/>
            </a:xfrm>
            <a:prstGeom prst="rect">
              <a:avLst/>
            </a:prstGeom>
            <a:noFill/>
            <a:ln>
              <a:noFill/>
            </a:ln>
          </p:spPr>
          <p:txBody>
            <a:bodyPr wrap="square" lIns="0" tIns="45718" rIns="0" bIns="45718" rtlCol="0">
              <a:spAutoFit/>
            </a:bodyPr>
            <a:lstStyle/>
            <a:p>
              <a:pPr>
                <a:lnSpc>
                  <a:spcPct val="90000"/>
                </a:lnSpc>
                <a:spcBef>
                  <a:spcPct val="20000"/>
                </a:spcBef>
              </a:pPr>
              <a:r>
                <a:rPr lang="en-US" sz="2800" dirty="0">
                  <a:solidFill>
                    <a:schemeClr val="tx2">
                      <a:alpha val="99000"/>
                    </a:schemeClr>
                  </a:solidFill>
                  <a:latin typeface="Segoe UI" pitchFamily="34" charset="0"/>
                  <a:ea typeface="Segoe UI" pitchFamily="34" charset="0"/>
                  <a:cs typeface="Segoe UI" pitchFamily="34" charset="0"/>
                </a:rPr>
                <a:t>Predictable </a:t>
              </a:r>
              <a:r>
                <a:rPr lang="en-US" sz="2800" dirty="0" smtClean="0">
                  <a:solidFill>
                    <a:schemeClr val="tx2">
                      <a:alpha val="99000"/>
                    </a:schemeClr>
                  </a:solidFill>
                  <a:latin typeface="Segoe UI" pitchFamily="34" charset="0"/>
                  <a:ea typeface="Segoe UI" pitchFamily="34" charset="0"/>
                  <a:cs typeface="Segoe UI" pitchFamily="34" charset="0"/>
                </a:rPr>
                <a:t>Bursts</a:t>
              </a:r>
              <a:endParaRPr lang="en-US" sz="2800" dirty="0">
                <a:solidFill>
                  <a:schemeClr val="tx2">
                    <a:alpha val="99000"/>
                  </a:schemeClr>
                </a:solidFill>
                <a:latin typeface="Segoe UI" pitchFamily="34" charset="0"/>
                <a:ea typeface="Segoe UI" pitchFamily="34" charset="0"/>
                <a:cs typeface="Segoe UI" pitchFamily="34" charset="0"/>
              </a:endParaRPr>
            </a:p>
          </p:txBody>
        </p:sp>
        <p:sp>
          <p:nvSpPr>
            <p:cNvPr id="7" name="Rectangle 6"/>
            <p:cNvSpPr/>
            <p:nvPr/>
          </p:nvSpPr>
          <p:spPr>
            <a:xfrm>
              <a:off x="342905" y="5623088"/>
              <a:ext cx="3190656" cy="553998"/>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tx1">
                      <a:alpha val="99000"/>
                    </a:schemeClr>
                  </a:solidFill>
                  <a:ea typeface="Kozuka Gothic Pro R" pitchFamily="34" charset="-128"/>
                </a:rPr>
                <a:t>Services with micro seasonality trends   </a:t>
              </a:r>
            </a:p>
            <a:p>
              <a:pPr marL="0" lvl="1" defTabSz="1218836" fontAlgn="base">
                <a:spcAft>
                  <a:spcPct val="0"/>
                </a:spcAft>
              </a:pPr>
              <a:r>
                <a:rPr lang="en-US" sz="1200" dirty="0">
                  <a:solidFill>
                    <a:schemeClr val="tx1">
                      <a:alpha val="99000"/>
                    </a:schemeClr>
                  </a:solidFill>
                  <a:ea typeface="Kozuka Gothic Pro R" pitchFamily="34" charset="-128"/>
                </a:rPr>
                <a:t>Peaks due to periodic increased demand</a:t>
              </a:r>
            </a:p>
            <a:p>
              <a:pPr marL="0" lvl="1" defTabSz="1218836" fontAlgn="base">
                <a:spcAft>
                  <a:spcPct val="0"/>
                </a:spcAft>
              </a:pPr>
              <a:r>
                <a:rPr lang="en-US" sz="1200" dirty="0">
                  <a:solidFill>
                    <a:schemeClr val="tx1">
                      <a:alpha val="99000"/>
                    </a:schemeClr>
                  </a:solidFill>
                  <a:ea typeface="Kozuka Gothic Pro R" pitchFamily="34" charset="-128"/>
                </a:rPr>
                <a:t>IT complexity and wasted </a:t>
              </a:r>
              <a:r>
                <a:rPr lang="en-US" sz="1200" dirty="0" smtClean="0">
                  <a:solidFill>
                    <a:schemeClr val="tx1">
                      <a:alpha val="99000"/>
                    </a:schemeClr>
                  </a:solidFill>
                  <a:ea typeface="Kozuka Gothic Pro R" pitchFamily="34" charset="-128"/>
                </a:rPr>
                <a:t>capacity</a:t>
              </a:r>
              <a:endParaRPr lang="en-US" sz="1200" dirty="0">
                <a:solidFill>
                  <a:schemeClr val="tx1">
                    <a:alpha val="99000"/>
                  </a:schemeClr>
                </a:solidFill>
                <a:ea typeface="Kozuka Gothic Pro R" pitchFamily="34" charset="-128"/>
              </a:endParaRPr>
            </a:p>
          </p:txBody>
        </p:sp>
      </p:grpSp>
      <p:grpSp>
        <p:nvGrpSpPr>
          <p:cNvPr id="8" name="Group 7"/>
          <p:cNvGrpSpPr/>
          <p:nvPr/>
        </p:nvGrpSpPr>
        <p:grpSpPr>
          <a:xfrm>
            <a:off x="6377284" y="4143015"/>
            <a:ext cx="3732278" cy="1213827"/>
            <a:chOff x="4261124" y="5644173"/>
            <a:chExt cx="3732278" cy="1213827"/>
          </a:xfrm>
        </p:grpSpPr>
        <p:sp>
          <p:nvSpPr>
            <p:cNvPr id="9" name="Rectangle 8"/>
            <p:cNvSpPr/>
            <p:nvPr/>
          </p:nvSpPr>
          <p:spPr>
            <a:xfrm rot="16200000">
              <a:off x="3865551" y="6039746"/>
              <a:ext cx="1024540"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en-US" sz="1200" dirty="0">
                  <a:solidFill>
                    <a:schemeClr val="tx1">
                      <a:alpha val="99000"/>
                    </a:schemeClr>
                  </a:solidFill>
                </a:rPr>
                <a:t>Compute </a:t>
              </a:r>
            </a:p>
          </p:txBody>
        </p:sp>
        <p:grpSp>
          <p:nvGrpSpPr>
            <p:cNvPr id="10" name="Group 9"/>
            <p:cNvGrpSpPr/>
            <p:nvPr/>
          </p:nvGrpSpPr>
          <p:grpSpPr>
            <a:xfrm>
              <a:off x="4582482" y="5864109"/>
              <a:ext cx="3410920" cy="993891"/>
              <a:chOff x="4582482" y="5864109"/>
              <a:chExt cx="3410920" cy="993891"/>
            </a:xfrm>
          </p:grpSpPr>
          <p:sp>
            <p:nvSpPr>
              <p:cNvPr id="11" name="Text Placeholder 6"/>
              <p:cNvSpPr txBox="1">
                <a:spLocks/>
              </p:cNvSpPr>
              <p:nvPr/>
            </p:nvSpPr>
            <p:spPr bwMode="auto">
              <a:xfrm>
                <a:off x="7781504" y="6646984"/>
                <a:ext cx="211898" cy="21101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smtClean="0">
                    <a:solidFill>
                      <a:schemeClr val="tx1">
                        <a:alpha val="99000"/>
                      </a:schemeClr>
                    </a:solidFill>
                  </a:rPr>
                  <a:t>t</a:t>
                </a:r>
                <a:endParaRPr lang="en-US" sz="1400" i="1" dirty="0">
                  <a:solidFill>
                    <a:schemeClr val="tx1">
                      <a:alpha val="99000"/>
                    </a:schemeClr>
                  </a:solidFill>
                </a:endParaRPr>
              </a:p>
            </p:txBody>
          </p:sp>
          <p:cxnSp>
            <p:nvCxnSpPr>
              <p:cNvPr id="12" name="Straight Arrow Connector 11"/>
              <p:cNvCxnSpPr/>
              <p:nvPr/>
            </p:nvCxnSpPr>
            <p:spPr bwMode="auto">
              <a:xfrm flipV="1">
                <a:off x="4597721" y="5864109"/>
                <a:ext cx="0" cy="897447"/>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13" name="Straight Arrow Connector 12"/>
              <p:cNvCxnSpPr/>
              <p:nvPr/>
            </p:nvCxnSpPr>
            <p:spPr bwMode="auto">
              <a:xfrm>
                <a:off x="4582482" y="6749009"/>
                <a:ext cx="3152990"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14" name="Freeform 13"/>
              <p:cNvSpPr/>
              <p:nvPr/>
            </p:nvSpPr>
            <p:spPr>
              <a:xfrm>
                <a:off x="4595628" y="5920458"/>
                <a:ext cx="2919644" cy="583019"/>
              </a:xfrm>
              <a:custGeom>
                <a:avLst/>
                <a:gdLst>
                  <a:gd name="connsiteX0" fmla="*/ 0 w 2190307"/>
                  <a:gd name="connsiteY0" fmla="*/ 689345 h 781494"/>
                  <a:gd name="connsiteX1" fmla="*/ 531628 w 2190307"/>
                  <a:gd name="connsiteY1" fmla="*/ 8861 h 781494"/>
                  <a:gd name="connsiteX2" fmla="*/ 967563 w 2190307"/>
                  <a:gd name="connsiteY2" fmla="*/ 742508 h 781494"/>
                  <a:gd name="connsiteX3" fmla="*/ 1435395 w 2190307"/>
                  <a:gd name="connsiteY3" fmla="*/ 8861 h 781494"/>
                  <a:gd name="connsiteX4" fmla="*/ 1828800 w 2190307"/>
                  <a:gd name="connsiteY4" fmla="*/ 721243 h 781494"/>
                  <a:gd name="connsiteX5" fmla="*/ 2190307 w 2190307"/>
                  <a:gd name="connsiteY5" fmla="*/ 370368 h 781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307" h="781494">
                    <a:moveTo>
                      <a:pt x="0" y="689345"/>
                    </a:moveTo>
                    <a:cubicBezTo>
                      <a:pt x="185183" y="344672"/>
                      <a:pt x="370367" y="0"/>
                      <a:pt x="531628" y="8861"/>
                    </a:cubicBezTo>
                    <a:cubicBezTo>
                      <a:pt x="692889" y="17722"/>
                      <a:pt x="816935" y="742508"/>
                      <a:pt x="967563" y="742508"/>
                    </a:cubicBezTo>
                    <a:cubicBezTo>
                      <a:pt x="1118191" y="742508"/>
                      <a:pt x="1291856" y="12405"/>
                      <a:pt x="1435395" y="8861"/>
                    </a:cubicBezTo>
                    <a:cubicBezTo>
                      <a:pt x="1578934" y="5317"/>
                      <a:pt x="1702981" y="660992"/>
                      <a:pt x="1828800" y="721243"/>
                    </a:cubicBezTo>
                    <a:cubicBezTo>
                      <a:pt x="1954619" y="781494"/>
                      <a:pt x="2119423" y="430619"/>
                      <a:pt x="2190307" y="370368"/>
                    </a:cubicBezTo>
                  </a:path>
                </a:pathLst>
              </a:cu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cxnSp>
            <p:nvCxnSpPr>
              <p:cNvPr id="15" name="Straight Connector 14"/>
              <p:cNvCxnSpPr/>
              <p:nvPr/>
            </p:nvCxnSpPr>
            <p:spPr bwMode="auto">
              <a:xfrm>
                <a:off x="4621762" y="6295119"/>
                <a:ext cx="2963103" cy="24852"/>
              </a:xfrm>
              <a:prstGeom prst="line">
                <a:avLst/>
              </a:prstGeom>
              <a:ln w="19050">
                <a:solidFill>
                  <a:schemeClr val="tx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grpSp>
      </p:grpSp>
      <p:grpSp>
        <p:nvGrpSpPr>
          <p:cNvPr id="16" name="Group 15"/>
          <p:cNvGrpSpPr/>
          <p:nvPr/>
        </p:nvGrpSpPr>
        <p:grpSpPr>
          <a:xfrm>
            <a:off x="6696402" y="2945314"/>
            <a:ext cx="3821938" cy="997096"/>
            <a:chOff x="342905" y="3877806"/>
            <a:chExt cx="3821938" cy="997096"/>
          </a:xfrm>
        </p:grpSpPr>
        <p:sp>
          <p:nvSpPr>
            <p:cNvPr id="17" name="TextBox 16"/>
            <p:cNvSpPr txBox="1"/>
            <p:nvPr/>
          </p:nvSpPr>
          <p:spPr>
            <a:xfrm>
              <a:off x="342905" y="3877806"/>
              <a:ext cx="3821938" cy="480127"/>
            </a:xfrm>
            <a:prstGeom prst="rect">
              <a:avLst/>
            </a:prstGeom>
            <a:noFill/>
            <a:ln>
              <a:noFill/>
            </a:ln>
          </p:spPr>
          <p:txBody>
            <a:bodyPr wrap="square" lIns="0" tIns="45718" rIns="0" bIns="45718" rtlCol="0">
              <a:spAutoFit/>
            </a:bodyPr>
            <a:lstStyle/>
            <a:p>
              <a:pPr>
                <a:lnSpc>
                  <a:spcPct val="90000"/>
                </a:lnSpc>
                <a:spcBef>
                  <a:spcPct val="20000"/>
                </a:spcBef>
              </a:pPr>
              <a:r>
                <a:rPr lang="en-US" sz="2800" dirty="0">
                  <a:solidFill>
                    <a:schemeClr val="tx2">
                      <a:alpha val="99000"/>
                    </a:schemeClr>
                  </a:solidFill>
                  <a:latin typeface="Segoe UI" pitchFamily="34" charset="0"/>
                  <a:ea typeface="Segoe UI" pitchFamily="34" charset="0"/>
                  <a:cs typeface="Segoe UI" pitchFamily="34" charset="0"/>
                </a:rPr>
                <a:t>Unpredictable </a:t>
              </a:r>
              <a:r>
                <a:rPr lang="en-US" sz="2800" dirty="0" smtClean="0">
                  <a:solidFill>
                    <a:schemeClr val="tx2">
                      <a:alpha val="99000"/>
                    </a:schemeClr>
                  </a:solidFill>
                  <a:latin typeface="Segoe UI" pitchFamily="34" charset="0"/>
                  <a:ea typeface="Segoe UI" pitchFamily="34" charset="0"/>
                  <a:cs typeface="Segoe UI" pitchFamily="34" charset="0"/>
                </a:rPr>
                <a:t>Bursts</a:t>
              </a:r>
              <a:endParaRPr lang="en-US" sz="2800" dirty="0">
                <a:solidFill>
                  <a:schemeClr val="tx2">
                    <a:alpha val="99000"/>
                  </a:schemeClr>
                </a:solidFill>
                <a:latin typeface="Segoe UI" pitchFamily="34" charset="0"/>
                <a:ea typeface="Segoe UI" pitchFamily="34" charset="0"/>
                <a:cs typeface="Segoe UI" pitchFamily="34" charset="0"/>
              </a:endParaRPr>
            </a:p>
          </p:txBody>
        </p:sp>
        <p:sp>
          <p:nvSpPr>
            <p:cNvPr id="18" name="Rectangle 17"/>
            <p:cNvSpPr/>
            <p:nvPr/>
          </p:nvSpPr>
          <p:spPr>
            <a:xfrm>
              <a:off x="342905" y="4320904"/>
              <a:ext cx="3045807" cy="553998"/>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tx1">
                      <a:alpha val="99000"/>
                    </a:schemeClr>
                  </a:solidFill>
                  <a:ea typeface="Kozuka Gothic Pro R" pitchFamily="34" charset="-128"/>
                </a:rPr>
                <a:t>Unexpected/unplanned peak in demand  </a:t>
              </a:r>
            </a:p>
            <a:p>
              <a:pPr marL="0" lvl="1" defTabSz="1218836" fontAlgn="base">
                <a:spcAft>
                  <a:spcPct val="0"/>
                </a:spcAft>
              </a:pPr>
              <a:r>
                <a:rPr lang="en-US" sz="1200" dirty="0">
                  <a:solidFill>
                    <a:schemeClr val="tx1">
                      <a:alpha val="99000"/>
                    </a:schemeClr>
                  </a:solidFill>
                  <a:ea typeface="Kozuka Gothic Pro R" pitchFamily="34" charset="-128"/>
                </a:rPr>
                <a:t>Sudden spike impacts performance </a:t>
              </a:r>
            </a:p>
            <a:p>
              <a:pPr marL="0" lvl="1" defTabSz="1218836" fontAlgn="base">
                <a:spcAft>
                  <a:spcPct val="0"/>
                </a:spcAft>
              </a:pPr>
              <a:r>
                <a:rPr lang="en-US" sz="1200" dirty="0">
                  <a:solidFill>
                    <a:schemeClr val="tx1">
                      <a:alpha val="99000"/>
                    </a:schemeClr>
                  </a:solidFill>
                  <a:ea typeface="Kozuka Gothic Pro R" pitchFamily="34" charset="-128"/>
                </a:rPr>
                <a:t>Can’t over provision for extreme cases </a:t>
              </a:r>
            </a:p>
          </p:txBody>
        </p:sp>
      </p:grpSp>
      <p:grpSp>
        <p:nvGrpSpPr>
          <p:cNvPr id="19" name="Group 18"/>
          <p:cNvGrpSpPr/>
          <p:nvPr/>
        </p:nvGrpSpPr>
        <p:grpSpPr>
          <a:xfrm>
            <a:off x="6377284" y="1923214"/>
            <a:ext cx="3747205" cy="1019525"/>
            <a:chOff x="4246197" y="4388722"/>
            <a:chExt cx="3747205" cy="1019525"/>
          </a:xfrm>
        </p:grpSpPr>
        <p:sp>
          <p:nvSpPr>
            <p:cNvPr id="20" name="Text Placeholder 6"/>
            <p:cNvSpPr txBox="1">
              <a:spLocks/>
            </p:cNvSpPr>
            <p:nvPr/>
          </p:nvSpPr>
          <p:spPr bwMode="auto">
            <a:xfrm>
              <a:off x="7781504" y="5206224"/>
              <a:ext cx="211898" cy="1585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smtClean="0">
                  <a:solidFill>
                    <a:schemeClr val="tx1">
                      <a:alpha val="99000"/>
                    </a:schemeClr>
                  </a:solidFill>
                </a:rPr>
                <a:t>t</a:t>
              </a:r>
              <a:endParaRPr lang="en-US" sz="1400" i="1" dirty="0">
                <a:solidFill>
                  <a:schemeClr val="tx1">
                    <a:alpha val="99000"/>
                  </a:schemeClr>
                </a:solidFill>
              </a:endParaRPr>
            </a:p>
          </p:txBody>
        </p:sp>
        <p:cxnSp>
          <p:nvCxnSpPr>
            <p:cNvPr id="21" name="Straight Arrow Connector 20"/>
            <p:cNvCxnSpPr/>
            <p:nvPr/>
          </p:nvCxnSpPr>
          <p:spPr bwMode="auto">
            <a:xfrm flipH="1" flipV="1">
              <a:off x="4582793" y="4394495"/>
              <a:ext cx="4" cy="897446"/>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22" name="Straight Arrow Connector 21"/>
            <p:cNvCxnSpPr/>
            <p:nvPr/>
          </p:nvCxnSpPr>
          <p:spPr bwMode="auto">
            <a:xfrm>
              <a:off x="4582792" y="5281149"/>
              <a:ext cx="3152991"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23" name="Rectangle 22"/>
            <p:cNvSpPr/>
            <p:nvPr/>
          </p:nvSpPr>
          <p:spPr>
            <a:xfrm rot="16200000">
              <a:off x="3853131" y="4781788"/>
              <a:ext cx="1019525"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en-US" sz="1200" dirty="0">
                  <a:solidFill>
                    <a:schemeClr val="tx1">
                      <a:alpha val="99000"/>
                    </a:schemeClr>
                  </a:solidFill>
                </a:rPr>
                <a:t>Compute </a:t>
              </a:r>
            </a:p>
          </p:txBody>
        </p:sp>
        <p:grpSp>
          <p:nvGrpSpPr>
            <p:cNvPr id="24" name="Group 23"/>
            <p:cNvGrpSpPr/>
            <p:nvPr/>
          </p:nvGrpSpPr>
          <p:grpSpPr>
            <a:xfrm>
              <a:off x="4576846" y="4498417"/>
              <a:ext cx="3152246" cy="492377"/>
              <a:chOff x="4576846" y="4498417"/>
              <a:chExt cx="3152246" cy="492377"/>
            </a:xfrm>
          </p:grpSpPr>
          <p:cxnSp>
            <p:nvCxnSpPr>
              <p:cNvPr id="25" name="Straight Arrow Connector 24"/>
              <p:cNvCxnSpPr/>
              <p:nvPr/>
            </p:nvCxnSpPr>
            <p:spPr bwMode="auto">
              <a:xfrm>
                <a:off x="6558783" y="4988411"/>
                <a:ext cx="1170309" cy="1712"/>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26" name="Straight Connector 25"/>
              <p:cNvCxnSpPr/>
              <p:nvPr/>
            </p:nvCxnSpPr>
            <p:spPr bwMode="auto">
              <a:xfrm>
                <a:off x="4576846" y="4983352"/>
                <a:ext cx="1113905" cy="0"/>
              </a:xfrm>
              <a:prstGeom prst="line">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27" name="Freeform 26"/>
              <p:cNvSpPr/>
              <p:nvPr/>
            </p:nvSpPr>
            <p:spPr>
              <a:xfrm>
                <a:off x="5690750" y="4498417"/>
                <a:ext cx="857791" cy="492377"/>
              </a:xfrm>
              <a:custGeom>
                <a:avLst/>
                <a:gdLst>
                  <a:gd name="connsiteX0" fmla="*/ 0 w 1595120"/>
                  <a:gd name="connsiteY0" fmla="*/ 662093 h 672253"/>
                  <a:gd name="connsiteX1" fmla="*/ 751840 w 1595120"/>
                  <a:gd name="connsiteY1" fmla="*/ 1693 h 672253"/>
                  <a:gd name="connsiteX2" fmla="*/ 1595120 w 1595120"/>
                  <a:gd name="connsiteY2" fmla="*/ 672253 h 672253"/>
                </a:gdLst>
                <a:ahLst/>
                <a:cxnLst>
                  <a:cxn ang="0">
                    <a:pos x="connsiteX0" y="connsiteY0"/>
                  </a:cxn>
                  <a:cxn ang="0">
                    <a:pos x="connsiteX1" y="connsiteY1"/>
                  </a:cxn>
                  <a:cxn ang="0">
                    <a:pos x="connsiteX2" y="connsiteY2"/>
                  </a:cxn>
                </a:cxnLst>
                <a:rect l="l" t="t" r="r" b="b"/>
                <a:pathLst>
                  <a:path w="1595120" h="672253">
                    <a:moveTo>
                      <a:pt x="0" y="662093"/>
                    </a:moveTo>
                    <a:cubicBezTo>
                      <a:pt x="242993" y="331046"/>
                      <a:pt x="485987" y="0"/>
                      <a:pt x="751840" y="1693"/>
                    </a:cubicBezTo>
                    <a:cubicBezTo>
                      <a:pt x="1017693" y="3386"/>
                      <a:pt x="1306406" y="337819"/>
                      <a:pt x="1595120" y="672253"/>
                    </a:cubicBezTo>
                  </a:path>
                </a:pathLst>
              </a:cu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dirty="0"/>
              </a:p>
            </p:txBody>
          </p:sp>
        </p:grpSp>
      </p:grpSp>
      <p:grpSp>
        <p:nvGrpSpPr>
          <p:cNvPr id="28" name="Group 27"/>
          <p:cNvGrpSpPr/>
          <p:nvPr/>
        </p:nvGrpSpPr>
        <p:grpSpPr>
          <a:xfrm>
            <a:off x="2115407" y="5310094"/>
            <a:ext cx="3119051" cy="1020871"/>
            <a:chOff x="342905" y="2485579"/>
            <a:chExt cx="3119051" cy="1020871"/>
          </a:xfrm>
        </p:grpSpPr>
        <p:sp>
          <p:nvSpPr>
            <p:cNvPr id="29" name="TextBox 28"/>
            <p:cNvSpPr txBox="1"/>
            <p:nvPr/>
          </p:nvSpPr>
          <p:spPr>
            <a:xfrm>
              <a:off x="342905" y="2485579"/>
              <a:ext cx="3119051" cy="480127"/>
            </a:xfrm>
            <a:prstGeom prst="rect">
              <a:avLst/>
            </a:prstGeom>
            <a:noFill/>
            <a:ln>
              <a:noFill/>
            </a:ln>
          </p:spPr>
          <p:txBody>
            <a:bodyPr wrap="square" lIns="0" tIns="45718" rIns="0" bIns="45718" rtlCol="0">
              <a:spAutoFit/>
            </a:bodyPr>
            <a:lstStyle/>
            <a:p>
              <a:pPr>
                <a:lnSpc>
                  <a:spcPct val="90000"/>
                </a:lnSpc>
                <a:spcBef>
                  <a:spcPct val="20000"/>
                </a:spcBef>
              </a:pPr>
              <a:r>
                <a:rPr lang="en-US" sz="2800" dirty="0">
                  <a:solidFill>
                    <a:schemeClr val="tx2">
                      <a:alpha val="99000"/>
                    </a:schemeClr>
                  </a:solidFill>
                  <a:latin typeface="Segoe UI" pitchFamily="34" charset="0"/>
                  <a:ea typeface="Segoe UI" pitchFamily="34" charset="0"/>
                  <a:cs typeface="Segoe UI" pitchFamily="34" charset="0"/>
                </a:rPr>
                <a:t>Growing Fast</a:t>
              </a:r>
            </a:p>
          </p:txBody>
        </p:sp>
        <p:sp>
          <p:nvSpPr>
            <p:cNvPr id="30" name="Rectangle 29"/>
            <p:cNvSpPr/>
            <p:nvPr/>
          </p:nvSpPr>
          <p:spPr>
            <a:xfrm>
              <a:off x="342905" y="2952452"/>
              <a:ext cx="3119051" cy="553998"/>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tx1">
                      <a:alpha val="99000"/>
                    </a:schemeClr>
                  </a:solidFill>
                  <a:ea typeface="Kozuka Gothic Pro R" pitchFamily="34" charset="-128"/>
                </a:rPr>
                <a:t>Successful services needs to grow/scale   </a:t>
              </a:r>
            </a:p>
            <a:p>
              <a:pPr marL="0" lvl="1" defTabSz="1218836" fontAlgn="base">
                <a:spcAft>
                  <a:spcPct val="0"/>
                </a:spcAft>
              </a:pPr>
              <a:r>
                <a:rPr lang="en-US" sz="1200" dirty="0">
                  <a:solidFill>
                    <a:schemeClr val="tx1">
                      <a:alpha val="99000"/>
                    </a:schemeClr>
                  </a:solidFill>
                  <a:ea typeface="Kozuka Gothic Pro R" pitchFamily="34" charset="-128"/>
                </a:rPr>
                <a:t>Keeping up w/ growth is big IT challenge </a:t>
              </a:r>
            </a:p>
            <a:p>
              <a:pPr marL="0" lvl="1" defTabSz="1218836" fontAlgn="base">
                <a:spcAft>
                  <a:spcPct val="0"/>
                </a:spcAft>
              </a:pPr>
              <a:r>
                <a:rPr lang="en-US" sz="1200" dirty="0">
                  <a:solidFill>
                    <a:schemeClr val="tx1">
                      <a:alpha val="99000"/>
                    </a:schemeClr>
                  </a:solidFill>
                  <a:ea typeface="Kozuka Gothic Pro R" pitchFamily="34" charset="-128"/>
                </a:rPr>
                <a:t>Cannot provision hardware fast enough</a:t>
              </a:r>
            </a:p>
          </p:txBody>
        </p:sp>
      </p:grpSp>
      <p:grpSp>
        <p:nvGrpSpPr>
          <p:cNvPr id="31" name="Group 30"/>
          <p:cNvGrpSpPr/>
          <p:nvPr/>
        </p:nvGrpSpPr>
        <p:grpSpPr>
          <a:xfrm>
            <a:off x="1796618" y="4325147"/>
            <a:ext cx="3756631" cy="1062869"/>
            <a:chOff x="4236771" y="2938938"/>
            <a:chExt cx="3756631" cy="1062869"/>
          </a:xfrm>
        </p:grpSpPr>
        <p:sp>
          <p:nvSpPr>
            <p:cNvPr id="32" name="Text Placeholder 6"/>
            <p:cNvSpPr txBox="1">
              <a:spLocks/>
            </p:cNvSpPr>
            <p:nvPr/>
          </p:nvSpPr>
          <p:spPr bwMode="auto">
            <a:xfrm>
              <a:off x="7781504" y="3788904"/>
              <a:ext cx="211898" cy="1585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smtClean="0">
                  <a:solidFill>
                    <a:schemeClr val="tx1">
                      <a:alpha val="99000"/>
                    </a:schemeClr>
                  </a:solidFill>
                </a:rPr>
                <a:t>t</a:t>
              </a:r>
              <a:endParaRPr lang="en-US" sz="1400" i="1" dirty="0">
                <a:solidFill>
                  <a:schemeClr val="tx1">
                    <a:alpha val="99000"/>
                  </a:schemeClr>
                </a:solidFill>
              </a:endParaRPr>
            </a:p>
          </p:txBody>
        </p:sp>
        <p:cxnSp>
          <p:nvCxnSpPr>
            <p:cNvPr id="33" name="Straight Arrow Connector 32"/>
            <p:cNvCxnSpPr/>
            <p:nvPr/>
          </p:nvCxnSpPr>
          <p:spPr bwMode="auto">
            <a:xfrm flipH="1" flipV="1">
              <a:off x="4573367" y="2938938"/>
              <a:ext cx="3478" cy="930519"/>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34" name="Straight Arrow Connector 33"/>
            <p:cNvCxnSpPr/>
            <p:nvPr/>
          </p:nvCxnSpPr>
          <p:spPr bwMode="auto">
            <a:xfrm>
              <a:off x="4576845" y="3855771"/>
              <a:ext cx="3152991"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35" name="Rectangle 34"/>
            <p:cNvSpPr/>
            <p:nvPr/>
          </p:nvSpPr>
          <p:spPr>
            <a:xfrm rot="16200000">
              <a:off x="3845993" y="3377636"/>
              <a:ext cx="1014949"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en-US" sz="1200" dirty="0">
                  <a:solidFill>
                    <a:schemeClr val="tx1">
                      <a:alpha val="99000"/>
                    </a:schemeClr>
                  </a:solidFill>
                </a:rPr>
                <a:t>Compute </a:t>
              </a:r>
            </a:p>
          </p:txBody>
        </p:sp>
        <p:sp>
          <p:nvSpPr>
            <p:cNvPr id="36" name="Freeform 35"/>
            <p:cNvSpPr/>
            <p:nvPr/>
          </p:nvSpPr>
          <p:spPr>
            <a:xfrm>
              <a:off x="4567527" y="2992443"/>
              <a:ext cx="3085702" cy="860645"/>
            </a:xfrm>
            <a:custGeom>
              <a:avLst/>
              <a:gdLst>
                <a:gd name="connsiteX0" fmla="*/ 0 w 3180080"/>
                <a:gd name="connsiteY0" fmla="*/ 782320 h 912707"/>
                <a:gd name="connsiteX1" fmla="*/ 1635760 w 3180080"/>
                <a:gd name="connsiteY1" fmla="*/ 782320 h 912707"/>
                <a:gd name="connsiteX2" fmla="*/ 3180080 w 3180080"/>
                <a:gd name="connsiteY2" fmla="*/ 0 h 912707"/>
                <a:gd name="connsiteX0" fmla="*/ 0 w 3159760"/>
                <a:gd name="connsiteY0" fmla="*/ 881288 h 946481"/>
                <a:gd name="connsiteX1" fmla="*/ 1615440 w 3159760"/>
                <a:gd name="connsiteY1" fmla="*/ 782320 h 946481"/>
                <a:gd name="connsiteX2" fmla="*/ 3159760 w 3159760"/>
                <a:gd name="connsiteY2" fmla="*/ 0 h 946481"/>
                <a:gd name="connsiteX0" fmla="*/ 0 w 3159760"/>
                <a:gd name="connsiteY0" fmla="*/ 881288 h 929201"/>
                <a:gd name="connsiteX1" fmla="*/ 1615440 w 3159760"/>
                <a:gd name="connsiteY1" fmla="*/ 782320 h 929201"/>
                <a:gd name="connsiteX2" fmla="*/ 3159760 w 3159760"/>
                <a:gd name="connsiteY2" fmla="*/ 0 h 929201"/>
                <a:gd name="connsiteX0" fmla="*/ 0 w 3149600"/>
                <a:gd name="connsiteY0" fmla="*/ 991253 h 1001464"/>
                <a:gd name="connsiteX1" fmla="*/ 1605280 w 3149600"/>
                <a:gd name="connsiteY1" fmla="*/ 782320 h 1001464"/>
                <a:gd name="connsiteX2" fmla="*/ 3149600 w 3149600"/>
                <a:gd name="connsiteY2" fmla="*/ 0 h 1001464"/>
                <a:gd name="connsiteX0" fmla="*/ 0 w 3149600"/>
                <a:gd name="connsiteY0" fmla="*/ 991253 h 991253"/>
                <a:gd name="connsiteX1" fmla="*/ 1605280 w 3149600"/>
                <a:gd name="connsiteY1" fmla="*/ 782320 h 991253"/>
                <a:gd name="connsiteX2" fmla="*/ 3149600 w 3149600"/>
                <a:gd name="connsiteY2" fmla="*/ 0 h 991253"/>
              </a:gdLst>
              <a:ahLst/>
              <a:cxnLst>
                <a:cxn ang="0">
                  <a:pos x="connsiteX0" y="connsiteY0"/>
                </a:cxn>
                <a:cxn ang="0">
                  <a:pos x="connsiteX1" y="connsiteY1"/>
                </a:cxn>
                <a:cxn ang="0">
                  <a:pos x="connsiteX2" y="connsiteY2"/>
                </a:cxn>
              </a:cxnLst>
              <a:rect l="l" t="t" r="r" b="b"/>
              <a:pathLst>
                <a:path w="3149600" h="991253">
                  <a:moveTo>
                    <a:pt x="0" y="991253"/>
                  </a:moveTo>
                  <a:cubicBezTo>
                    <a:pt x="623993" y="979471"/>
                    <a:pt x="1080347" y="947529"/>
                    <a:pt x="1605280" y="782320"/>
                  </a:cubicBezTo>
                  <a:cubicBezTo>
                    <a:pt x="2130213" y="617111"/>
                    <a:pt x="2642446" y="325966"/>
                    <a:pt x="3149600" y="0"/>
                  </a:cubicBezTo>
                </a:path>
              </a:pathLst>
            </a:custGeom>
            <a:ln w="25400">
              <a:solidFill>
                <a:schemeClr val="tx1"/>
              </a:solidFill>
              <a:headEnd type="none" w="med" len="med"/>
              <a:tailEnd type="triangle"/>
            </a:ln>
            <a:effectLst/>
          </p:spPr>
          <p:txBody>
            <a:bodyPr lIns="91436" tIns="45718" rIns="91436" bIns="45718" rtlCol="0" anchor="ctr"/>
            <a:lstStyle/>
            <a:p>
              <a:pPr algn="ctr"/>
              <a:endParaRPr lang="en-US" dirty="0"/>
            </a:p>
          </p:txBody>
        </p:sp>
      </p:grpSp>
      <p:grpSp>
        <p:nvGrpSpPr>
          <p:cNvPr id="37" name="Group 36"/>
          <p:cNvGrpSpPr/>
          <p:nvPr/>
        </p:nvGrpSpPr>
        <p:grpSpPr>
          <a:xfrm>
            <a:off x="2118269" y="2948443"/>
            <a:ext cx="3613707" cy="988924"/>
            <a:chOff x="342904" y="1233639"/>
            <a:chExt cx="3613707" cy="988924"/>
          </a:xfrm>
        </p:grpSpPr>
        <p:sp>
          <p:nvSpPr>
            <p:cNvPr id="38" name="TextBox 37"/>
            <p:cNvSpPr txBox="1"/>
            <p:nvPr/>
          </p:nvSpPr>
          <p:spPr>
            <a:xfrm>
              <a:off x="342904" y="1233639"/>
              <a:ext cx="3045807" cy="480127"/>
            </a:xfrm>
            <a:prstGeom prst="rect">
              <a:avLst/>
            </a:prstGeom>
            <a:noFill/>
            <a:ln>
              <a:noFill/>
            </a:ln>
          </p:spPr>
          <p:txBody>
            <a:bodyPr wrap="square" lIns="0" tIns="45718" rIns="0" bIns="45718" rtlCol="0">
              <a:spAutoFit/>
            </a:bodyPr>
            <a:lstStyle/>
            <a:p>
              <a:pPr>
                <a:lnSpc>
                  <a:spcPct val="90000"/>
                </a:lnSpc>
                <a:spcBef>
                  <a:spcPct val="20000"/>
                </a:spcBef>
              </a:pPr>
              <a:r>
                <a:rPr lang="en-US" sz="2800" dirty="0" smtClean="0">
                  <a:solidFill>
                    <a:schemeClr val="tx2">
                      <a:alpha val="99000"/>
                    </a:schemeClr>
                  </a:solidFill>
                  <a:latin typeface="Segoe UI" pitchFamily="34" charset="0"/>
                  <a:ea typeface="Segoe UI" pitchFamily="34" charset="0"/>
                  <a:cs typeface="Segoe UI" pitchFamily="34" charset="0"/>
                </a:rPr>
                <a:t>On </a:t>
              </a:r>
              <a:r>
                <a:rPr lang="en-US" sz="2800" dirty="0">
                  <a:solidFill>
                    <a:schemeClr val="tx2">
                      <a:alpha val="99000"/>
                    </a:schemeClr>
                  </a:solidFill>
                  <a:latin typeface="Segoe UI" pitchFamily="34" charset="0"/>
                  <a:ea typeface="Segoe UI" pitchFamily="34" charset="0"/>
                  <a:cs typeface="Segoe UI" pitchFamily="34" charset="0"/>
                </a:rPr>
                <a:t>and </a:t>
              </a:r>
              <a:r>
                <a:rPr lang="en-US" sz="2800" dirty="0" smtClean="0">
                  <a:solidFill>
                    <a:schemeClr val="tx2">
                      <a:alpha val="99000"/>
                    </a:schemeClr>
                  </a:solidFill>
                  <a:latin typeface="Segoe UI" pitchFamily="34" charset="0"/>
                  <a:ea typeface="Segoe UI" pitchFamily="34" charset="0"/>
                  <a:cs typeface="Segoe UI" pitchFamily="34" charset="0"/>
                </a:rPr>
                <a:t>Off</a:t>
              </a:r>
              <a:endParaRPr lang="en-US" sz="2800" dirty="0">
                <a:solidFill>
                  <a:schemeClr val="tx2">
                    <a:alpha val="99000"/>
                  </a:schemeClr>
                </a:solidFill>
                <a:latin typeface="Segoe UI" pitchFamily="34" charset="0"/>
                <a:ea typeface="Segoe UI" pitchFamily="34" charset="0"/>
                <a:cs typeface="Segoe UI" pitchFamily="34" charset="0"/>
              </a:endParaRPr>
            </a:p>
          </p:txBody>
        </p:sp>
        <p:sp>
          <p:nvSpPr>
            <p:cNvPr id="39" name="Rectangle 38"/>
            <p:cNvSpPr/>
            <p:nvPr/>
          </p:nvSpPr>
          <p:spPr>
            <a:xfrm>
              <a:off x="342905" y="1668565"/>
              <a:ext cx="3613706" cy="553998"/>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tx1">
                      <a:alpha val="99000"/>
                    </a:schemeClr>
                  </a:solidFill>
                  <a:ea typeface="Kozuka Gothic Pro R" pitchFamily="34" charset="-128"/>
                </a:rPr>
                <a:t>On &amp; off workloads (e.g. batch </a:t>
              </a:r>
              <a:r>
                <a:rPr lang="en-US" sz="1200" dirty="0" smtClean="0">
                  <a:solidFill>
                    <a:schemeClr val="tx1">
                      <a:alpha val="99000"/>
                    </a:schemeClr>
                  </a:solidFill>
                  <a:ea typeface="Kozuka Gothic Pro R" pitchFamily="34" charset="-128"/>
                </a:rPr>
                <a:t>job)</a:t>
              </a:r>
            </a:p>
            <a:p>
              <a:pPr marL="0" lvl="1" defTabSz="1218836" fontAlgn="base">
                <a:spcAft>
                  <a:spcPct val="0"/>
                </a:spcAft>
              </a:pPr>
              <a:r>
                <a:rPr lang="en-US" sz="1200" dirty="0" smtClean="0">
                  <a:solidFill>
                    <a:schemeClr val="tx1">
                      <a:alpha val="99000"/>
                    </a:schemeClr>
                  </a:solidFill>
                  <a:ea typeface="Kozuka Gothic Pro R" pitchFamily="34" charset="-128"/>
                </a:rPr>
                <a:t>Over provisioned capacity is wasted </a:t>
              </a:r>
            </a:p>
            <a:p>
              <a:pPr marL="0" lvl="1" defTabSz="1218836" fontAlgn="base">
                <a:spcAft>
                  <a:spcPct val="0"/>
                </a:spcAft>
              </a:pPr>
              <a:r>
                <a:rPr lang="en-US" sz="1200" dirty="0" smtClean="0">
                  <a:solidFill>
                    <a:schemeClr val="tx1">
                      <a:alpha val="99000"/>
                    </a:schemeClr>
                  </a:solidFill>
                  <a:ea typeface="Kozuka Gothic Pro R" pitchFamily="34" charset="-128"/>
                </a:rPr>
                <a:t>Time </a:t>
              </a:r>
              <a:r>
                <a:rPr lang="en-US" sz="1200" dirty="0">
                  <a:solidFill>
                    <a:schemeClr val="tx1">
                      <a:alpha val="99000"/>
                    </a:schemeClr>
                  </a:solidFill>
                  <a:ea typeface="Kozuka Gothic Pro R" pitchFamily="34" charset="-128"/>
                </a:rPr>
                <a:t>to market can be cumbersome </a:t>
              </a:r>
            </a:p>
          </p:txBody>
        </p:sp>
      </p:grpSp>
      <p:grpSp>
        <p:nvGrpSpPr>
          <p:cNvPr id="40" name="Group 39"/>
          <p:cNvGrpSpPr/>
          <p:nvPr/>
        </p:nvGrpSpPr>
        <p:grpSpPr>
          <a:xfrm>
            <a:off x="1796617" y="1932591"/>
            <a:ext cx="3756632" cy="1030592"/>
            <a:chOff x="4236770" y="1502840"/>
            <a:chExt cx="3756632" cy="1030592"/>
          </a:xfrm>
        </p:grpSpPr>
        <p:cxnSp>
          <p:nvCxnSpPr>
            <p:cNvPr id="41" name="Straight Arrow Connector 40"/>
            <p:cNvCxnSpPr/>
            <p:nvPr/>
          </p:nvCxnSpPr>
          <p:spPr bwMode="auto">
            <a:xfrm rot="16200000" flipV="1">
              <a:off x="4125732" y="1950475"/>
              <a:ext cx="895273" cy="4"/>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42" name="Straight Arrow Connector 41"/>
            <p:cNvCxnSpPr/>
            <p:nvPr/>
          </p:nvCxnSpPr>
          <p:spPr bwMode="auto">
            <a:xfrm>
              <a:off x="4573368" y="2387396"/>
              <a:ext cx="3152991" cy="935"/>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sp>
          <p:nvSpPr>
            <p:cNvPr id="43" name="Text Placeholder 6"/>
            <p:cNvSpPr txBox="1">
              <a:spLocks/>
            </p:cNvSpPr>
            <p:nvPr/>
          </p:nvSpPr>
          <p:spPr bwMode="auto">
            <a:xfrm>
              <a:off x="7781504" y="2289035"/>
              <a:ext cx="211898" cy="15853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defTabSz="1218936" eaLnBrk="0" fontAlgn="base" hangingPunct="0">
                <a:spcBef>
                  <a:spcPct val="20000"/>
                </a:spcBef>
                <a:spcAft>
                  <a:spcPct val="0"/>
                </a:spcAft>
                <a:buClr>
                  <a:srgbClr val="000000"/>
                </a:buClr>
              </a:pPr>
              <a:r>
                <a:rPr lang="en-US" sz="1400" i="1" dirty="0" smtClean="0">
                  <a:solidFill>
                    <a:schemeClr val="tx1">
                      <a:alpha val="99000"/>
                    </a:schemeClr>
                  </a:solidFill>
                </a:rPr>
                <a:t>t</a:t>
              </a:r>
              <a:endParaRPr lang="en-US" sz="1400" i="1" dirty="0">
                <a:solidFill>
                  <a:schemeClr val="tx1">
                    <a:alpha val="99000"/>
                  </a:schemeClr>
                </a:solidFill>
              </a:endParaRPr>
            </a:p>
          </p:txBody>
        </p:sp>
        <p:sp>
          <p:nvSpPr>
            <p:cNvPr id="44" name="Rectangle 43"/>
            <p:cNvSpPr/>
            <p:nvPr/>
          </p:nvSpPr>
          <p:spPr>
            <a:xfrm rot="16200000">
              <a:off x="3839898" y="1903167"/>
              <a:ext cx="1027137" cy="233393"/>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r>
                <a:rPr lang="en-US" sz="1200" dirty="0">
                  <a:solidFill>
                    <a:schemeClr val="tx1">
                      <a:alpha val="99000"/>
                    </a:schemeClr>
                  </a:solidFill>
                </a:rPr>
                <a:t>Compute </a:t>
              </a:r>
            </a:p>
          </p:txBody>
        </p:sp>
        <p:cxnSp>
          <p:nvCxnSpPr>
            <p:cNvPr id="45" name="Straight Arrow Connector 44"/>
            <p:cNvCxnSpPr/>
            <p:nvPr/>
          </p:nvCxnSpPr>
          <p:spPr bwMode="auto">
            <a:xfrm flipV="1">
              <a:off x="4573368" y="2053731"/>
              <a:ext cx="1018711" cy="65367"/>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46" name="Straight Arrow Connector 45"/>
            <p:cNvCxnSpPr/>
            <p:nvPr/>
          </p:nvCxnSpPr>
          <p:spPr bwMode="auto">
            <a:xfrm flipV="1">
              <a:off x="6598035" y="2032750"/>
              <a:ext cx="1067313" cy="86347"/>
            </a:xfrm>
            <a:prstGeom prst="straightConnector1">
              <a:avLst/>
            </a:prstGeom>
            <a:ln w="25400">
              <a:solidFill>
                <a:schemeClr val="tx1"/>
              </a:solidFill>
              <a:headEnd type="none" w="med" len="med"/>
              <a:tailEnd type="triangle"/>
            </a:ln>
            <a:effectLst/>
          </p:spPr>
          <p:style>
            <a:lnRef idx="3">
              <a:schemeClr val="accent3"/>
            </a:lnRef>
            <a:fillRef idx="0">
              <a:schemeClr val="accent3"/>
            </a:fillRef>
            <a:effectRef idx="2">
              <a:schemeClr val="accent3"/>
            </a:effectRef>
            <a:fontRef idx="minor">
              <a:schemeClr val="tx1"/>
            </a:fontRef>
          </p:style>
        </p:cxnSp>
        <p:cxnSp>
          <p:nvCxnSpPr>
            <p:cNvPr id="47" name="Straight Connector 46"/>
            <p:cNvCxnSpPr/>
            <p:nvPr/>
          </p:nvCxnSpPr>
          <p:spPr bwMode="auto">
            <a:xfrm rot="5400000" flipH="1" flipV="1">
              <a:off x="6172987" y="1961495"/>
              <a:ext cx="853043" cy="1565"/>
            </a:xfrm>
            <a:prstGeom prst="line">
              <a:avLst/>
            </a:prstGeom>
            <a:ln w="19050">
              <a:solidFill>
                <a:schemeClr val="tx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sp>
          <p:nvSpPr>
            <p:cNvPr id="48" name="Rectangle 47"/>
            <p:cNvSpPr/>
            <p:nvPr/>
          </p:nvSpPr>
          <p:spPr>
            <a:xfrm>
              <a:off x="5551400" y="1692150"/>
              <a:ext cx="1117021" cy="618115"/>
            </a:xfrm>
            <a:prstGeom prst="rect">
              <a:avLst/>
            </a:prstGeom>
            <a:ln>
              <a:noFill/>
            </a:ln>
          </p:spPr>
          <p:txBody>
            <a:bodyPr wrap="square" lIns="91436" tIns="45718" rIns="91436" bIns="45718">
              <a:spAutoFit/>
            </a:bodyPr>
            <a:lstStyle/>
            <a:p>
              <a:pPr marL="304735" indent="-304735" algn="ctr" defTabSz="1218936" eaLnBrk="0" fontAlgn="base" hangingPunct="0">
                <a:lnSpc>
                  <a:spcPts val="1066"/>
                </a:lnSpc>
                <a:spcBef>
                  <a:spcPct val="20000"/>
                </a:spcBef>
                <a:spcAft>
                  <a:spcPct val="0"/>
                </a:spcAft>
                <a:buClr>
                  <a:srgbClr val="000000"/>
                </a:buClr>
              </a:pPr>
              <a:endParaRPr lang="en-US" sz="1100" dirty="0">
                <a:solidFill>
                  <a:schemeClr val="tx1">
                    <a:alpha val="99000"/>
                  </a:schemeClr>
                </a:solidFill>
              </a:endParaRPr>
            </a:p>
            <a:p>
              <a:pPr marL="304735" indent="-304735" algn="ctr" defTabSz="1218936" eaLnBrk="0" fontAlgn="base" hangingPunct="0">
                <a:lnSpc>
                  <a:spcPts val="1066"/>
                </a:lnSpc>
                <a:spcAft>
                  <a:spcPts val="800"/>
                </a:spcAft>
                <a:buClr>
                  <a:srgbClr val="000000"/>
                </a:buClr>
              </a:pPr>
              <a:r>
                <a:rPr lang="en-US" sz="1100" dirty="0">
                  <a:solidFill>
                    <a:schemeClr val="tx1">
                      <a:alpha val="99000"/>
                    </a:schemeClr>
                  </a:solidFill>
                </a:rPr>
                <a:t>Inactivity</a:t>
              </a:r>
            </a:p>
            <a:p>
              <a:pPr marL="304735" indent="-304735" algn="ctr" defTabSz="1218936" eaLnBrk="0" fontAlgn="base" hangingPunct="0">
                <a:lnSpc>
                  <a:spcPts val="1066"/>
                </a:lnSpc>
                <a:spcAft>
                  <a:spcPts val="800"/>
                </a:spcAft>
                <a:buClr>
                  <a:srgbClr val="000000"/>
                </a:buClr>
              </a:pPr>
              <a:r>
                <a:rPr lang="en-US" sz="1100" dirty="0">
                  <a:solidFill>
                    <a:schemeClr val="tx1">
                      <a:alpha val="99000"/>
                    </a:schemeClr>
                  </a:solidFill>
                </a:rPr>
                <a:t>Period </a:t>
              </a:r>
            </a:p>
          </p:txBody>
        </p:sp>
        <p:cxnSp>
          <p:nvCxnSpPr>
            <p:cNvPr id="49" name="Straight Connector 48"/>
            <p:cNvCxnSpPr/>
            <p:nvPr/>
          </p:nvCxnSpPr>
          <p:spPr bwMode="auto">
            <a:xfrm rot="5400000" flipH="1" flipV="1">
              <a:off x="5186925" y="1961495"/>
              <a:ext cx="853043" cy="1565"/>
            </a:xfrm>
            <a:prstGeom prst="line">
              <a:avLst/>
            </a:prstGeom>
            <a:ln w="19050">
              <a:solidFill>
                <a:schemeClr val="tx1"/>
              </a:solidFill>
              <a:prstDash val="sysDot"/>
              <a:headEnd type="none" w="med" len="med"/>
              <a:tailEnd type="none" w="med" len="med"/>
            </a:ln>
            <a:effectLst/>
          </p:spPr>
          <p:style>
            <a:lnRef idx="3">
              <a:schemeClr val="accent3"/>
            </a:lnRef>
            <a:fillRef idx="0">
              <a:schemeClr val="accent3"/>
            </a:fillRef>
            <a:effectRef idx="2">
              <a:schemeClr val="accent3"/>
            </a:effectRef>
            <a:fontRef idx="minor">
              <a:schemeClr val="tx1"/>
            </a:fontRef>
          </p:style>
        </p:cxnSp>
      </p:grpSp>
    </p:spTree>
    <p:extLst>
      <p:ext uri="{BB962C8B-B14F-4D97-AF65-F5344CB8AC3E}">
        <p14:creationId xmlns:p14="http://schemas.microsoft.com/office/powerpoint/2010/main" val="4075207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Scaling Up vs. Scaling Out</a:t>
            </a:r>
            <a:endParaRPr lang="en-US" dirty="0"/>
          </a:p>
        </p:txBody>
      </p:sp>
      <p:sp>
        <p:nvSpPr>
          <p:cNvPr id="4" name="Rectangle 3"/>
          <p:cNvSpPr/>
          <p:nvPr/>
        </p:nvSpPr>
        <p:spPr>
          <a:xfrm>
            <a:off x="614901" y="1772027"/>
            <a:ext cx="4889948" cy="4310743"/>
          </a:xfrm>
          <a:prstGeom prst="rect">
            <a:avLst/>
          </a:prstGeom>
          <a:solidFill>
            <a:srgbClr val="5095D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t"/>
          <a:lstStyle/>
          <a:p>
            <a:pPr algn="ctr"/>
            <a:endParaRPr lang="en-US" sz="1200" dirty="0" smtClean="0"/>
          </a:p>
          <a:p>
            <a:pPr algn="ctr"/>
            <a:r>
              <a:rPr lang="en-US" sz="4000" dirty="0" smtClean="0"/>
              <a:t>Scale Up</a:t>
            </a:r>
            <a:endParaRPr lang="en-US" sz="4000" dirty="0"/>
          </a:p>
        </p:txBody>
      </p:sp>
      <p:grpSp>
        <p:nvGrpSpPr>
          <p:cNvPr id="5" name="Group 4"/>
          <p:cNvGrpSpPr/>
          <p:nvPr/>
        </p:nvGrpSpPr>
        <p:grpSpPr>
          <a:xfrm>
            <a:off x="1845539" y="2845924"/>
            <a:ext cx="2605644" cy="914400"/>
            <a:chOff x="6096000" y="1614678"/>
            <a:chExt cx="2605644" cy="914400"/>
          </a:xfrm>
        </p:grpSpPr>
        <p:pic>
          <p:nvPicPr>
            <p:cNvPr id="6" name="Picture 5"/>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6096000" y="1825625"/>
              <a:ext cx="457200" cy="457200"/>
            </a:xfrm>
            <a:prstGeom prst="rect">
              <a:avLst/>
            </a:prstGeom>
          </p:spPr>
        </p:pic>
        <p:pic>
          <p:nvPicPr>
            <p:cNvPr id="7" name="Picture 6"/>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6827322" y="1711325"/>
              <a:ext cx="685800" cy="685800"/>
            </a:xfrm>
            <a:prstGeom prst="rect">
              <a:avLst/>
            </a:prstGeom>
          </p:spPr>
        </p:pic>
        <p:pic>
          <p:nvPicPr>
            <p:cNvPr id="8" name="Picture 7"/>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7787244" y="1614678"/>
              <a:ext cx="914400" cy="914400"/>
            </a:xfrm>
            <a:prstGeom prst="rect">
              <a:avLst/>
            </a:prstGeom>
          </p:spPr>
        </p:pic>
      </p:grpSp>
      <p:sp>
        <p:nvSpPr>
          <p:cNvPr id="9" name="Rectangle 8"/>
          <p:cNvSpPr/>
          <p:nvPr/>
        </p:nvSpPr>
        <p:spPr>
          <a:xfrm>
            <a:off x="614901" y="4048104"/>
            <a:ext cx="4889948" cy="584775"/>
          </a:xfrm>
          <a:prstGeom prst="rect">
            <a:avLst/>
          </a:prstGeom>
        </p:spPr>
        <p:txBody>
          <a:bodyPr wrap="square">
            <a:spAutoFit/>
          </a:bodyPr>
          <a:lstStyle/>
          <a:p>
            <a:pPr algn="ctr"/>
            <a:r>
              <a:rPr lang="en-US" sz="2800" u="sng" dirty="0" smtClean="0">
                <a:solidFill>
                  <a:schemeClr val="bg1"/>
                </a:solidFill>
              </a:rPr>
              <a:t>Vary the </a:t>
            </a:r>
            <a:r>
              <a:rPr lang="en-US" sz="3200" u="sng" dirty="0" smtClean="0">
                <a:solidFill>
                  <a:schemeClr val="bg1"/>
                </a:solidFill>
              </a:rPr>
              <a:t>VM size</a:t>
            </a:r>
            <a:endParaRPr lang="en-US" sz="3200" u="sng" dirty="0">
              <a:solidFill>
                <a:schemeClr val="bg1"/>
              </a:solidFill>
            </a:endParaRPr>
          </a:p>
        </p:txBody>
      </p:sp>
      <p:sp>
        <p:nvSpPr>
          <p:cNvPr id="10" name="Content Placeholder 2"/>
          <p:cNvSpPr txBox="1">
            <a:spLocks/>
          </p:cNvSpPr>
          <p:nvPr/>
        </p:nvSpPr>
        <p:spPr>
          <a:xfrm>
            <a:off x="614901" y="4623664"/>
            <a:ext cx="4889948" cy="135379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i="1" dirty="0" smtClean="0">
                <a:solidFill>
                  <a:schemeClr val="bg1"/>
                </a:solidFill>
              </a:rPr>
              <a:t>1 Core w/ 1.75 GB RAM </a:t>
            </a:r>
            <a:br>
              <a:rPr lang="en-US" sz="2400" i="1" dirty="0" smtClean="0">
                <a:solidFill>
                  <a:schemeClr val="bg1"/>
                </a:solidFill>
              </a:rPr>
            </a:br>
            <a:r>
              <a:rPr lang="en-US" sz="2400" i="1" dirty="0" smtClean="0">
                <a:solidFill>
                  <a:schemeClr val="bg1"/>
                </a:solidFill>
              </a:rPr>
              <a:t> 2 Cores w/ 3.5 GB RAM</a:t>
            </a:r>
            <a:br>
              <a:rPr lang="en-US" sz="2400" i="1" dirty="0" smtClean="0">
                <a:solidFill>
                  <a:schemeClr val="bg1"/>
                </a:solidFill>
              </a:rPr>
            </a:br>
            <a:r>
              <a:rPr lang="en-US" sz="2400" i="1" dirty="0" smtClean="0">
                <a:solidFill>
                  <a:schemeClr val="bg1"/>
                </a:solidFill>
              </a:rPr>
              <a:t> 4 Cores w/ 7 GB RAM</a:t>
            </a:r>
            <a:endParaRPr lang="en-US" sz="1600" i="1" dirty="0" smtClean="0">
              <a:solidFill>
                <a:schemeClr val="bg1"/>
              </a:solidFill>
            </a:endParaRPr>
          </a:p>
        </p:txBody>
      </p:sp>
      <p:sp>
        <p:nvSpPr>
          <p:cNvPr id="11" name="Rectangle 10"/>
          <p:cNvSpPr/>
          <p:nvPr/>
        </p:nvSpPr>
        <p:spPr>
          <a:xfrm>
            <a:off x="6719625" y="1772029"/>
            <a:ext cx="4889948" cy="4310743"/>
          </a:xfrm>
          <a:prstGeom prst="rect">
            <a:avLst/>
          </a:prstGeom>
          <a:solidFill>
            <a:srgbClr val="5095D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t"/>
          <a:lstStyle/>
          <a:p>
            <a:pPr algn="ctr"/>
            <a:endParaRPr lang="en-US" sz="1200" dirty="0" smtClean="0"/>
          </a:p>
          <a:p>
            <a:pPr algn="ctr"/>
            <a:r>
              <a:rPr lang="en-US" sz="4000" dirty="0" smtClean="0"/>
              <a:t>Scale Out</a:t>
            </a:r>
            <a:endParaRPr lang="en-US" sz="4000" dirty="0"/>
          </a:p>
        </p:txBody>
      </p:sp>
      <p:sp>
        <p:nvSpPr>
          <p:cNvPr id="12" name="Rectangle 11"/>
          <p:cNvSpPr/>
          <p:nvPr/>
        </p:nvSpPr>
        <p:spPr>
          <a:xfrm>
            <a:off x="6719625" y="4048104"/>
            <a:ext cx="4889948" cy="584775"/>
          </a:xfrm>
          <a:prstGeom prst="rect">
            <a:avLst/>
          </a:prstGeom>
        </p:spPr>
        <p:txBody>
          <a:bodyPr wrap="square">
            <a:spAutoFit/>
          </a:bodyPr>
          <a:lstStyle/>
          <a:p>
            <a:pPr algn="ctr"/>
            <a:r>
              <a:rPr lang="en-US" sz="2800" u="sng" dirty="0" smtClean="0">
                <a:solidFill>
                  <a:schemeClr val="bg1"/>
                </a:solidFill>
              </a:rPr>
              <a:t>Vary the </a:t>
            </a:r>
            <a:r>
              <a:rPr lang="en-US" sz="3200" u="sng" dirty="0" smtClean="0">
                <a:solidFill>
                  <a:schemeClr val="bg1"/>
                </a:solidFill>
              </a:rPr>
              <a:t>VM count</a:t>
            </a:r>
            <a:endParaRPr lang="en-US" sz="3200" u="sng" dirty="0">
              <a:solidFill>
                <a:schemeClr val="bg1"/>
              </a:solidFill>
            </a:endParaRPr>
          </a:p>
        </p:txBody>
      </p:sp>
      <p:sp>
        <p:nvSpPr>
          <p:cNvPr id="13" name="Content Placeholder 2"/>
          <p:cNvSpPr txBox="1">
            <a:spLocks/>
          </p:cNvSpPr>
          <p:nvPr/>
        </p:nvSpPr>
        <p:spPr>
          <a:xfrm>
            <a:off x="6719625" y="4623664"/>
            <a:ext cx="4889948" cy="13198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i="1" dirty="0" smtClean="0">
                <a:solidFill>
                  <a:schemeClr val="bg1"/>
                </a:solidFill>
              </a:rPr>
              <a:t>Max 3* instances</a:t>
            </a:r>
            <a:br>
              <a:rPr lang="en-US" sz="2400" i="1" dirty="0" smtClean="0">
                <a:solidFill>
                  <a:schemeClr val="bg1"/>
                </a:solidFill>
              </a:rPr>
            </a:br>
            <a:r>
              <a:rPr lang="en-US" sz="2400" i="1" dirty="0" smtClean="0">
                <a:solidFill>
                  <a:schemeClr val="bg1"/>
                </a:solidFill>
              </a:rPr>
              <a:t>Max 10 instances</a:t>
            </a:r>
            <a:br>
              <a:rPr lang="en-US" sz="2400" i="1" dirty="0" smtClean="0">
                <a:solidFill>
                  <a:schemeClr val="bg1"/>
                </a:solidFill>
              </a:rPr>
            </a:br>
            <a:r>
              <a:rPr lang="en-US" sz="2400" i="1" dirty="0" smtClean="0">
                <a:solidFill>
                  <a:schemeClr val="bg1"/>
                </a:solidFill>
              </a:rPr>
              <a:t> Max 20/50** instances </a:t>
            </a:r>
            <a:endParaRPr lang="en-US" sz="1800" i="1" dirty="0" smtClean="0">
              <a:solidFill>
                <a:schemeClr val="bg1"/>
              </a:solidFill>
            </a:endParaRPr>
          </a:p>
        </p:txBody>
      </p:sp>
      <p:pic>
        <p:nvPicPr>
          <p:cNvPr id="23" name="Picture 22"/>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7804700" y="2844395"/>
            <a:ext cx="457200" cy="457200"/>
          </a:xfrm>
          <a:prstGeom prst="rect">
            <a:avLst/>
          </a:prstGeom>
        </p:spPr>
      </p:pic>
      <p:pic>
        <p:nvPicPr>
          <p:cNvPr id="24" name="Picture 23"/>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426731" y="2844395"/>
            <a:ext cx="457200" cy="457200"/>
          </a:xfrm>
          <a:prstGeom prst="rect">
            <a:avLst/>
          </a:prstGeom>
        </p:spPr>
      </p:pic>
      <p:pic>
        <p:nvPicPr>
          <p:cNvPr id="25" name="Picture 24"/>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048762" y="2844395"/>
            <a:ext cx="457200" cy="457200"/>
          </a:xfrm>
          <a:prstGeom prst="rect">
            <a:avLst/>
          </a:prstGeom>
        </p:spPr>
      </p:pic>
      <p:pic>
        <p:nvPicPr>
          <p:cNvPr id="26" name="Picture 25"/>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670793" y="2844395"/>
            <a:ext cx="457200" cy="457200"/>
          </a:xfrm>
          <a:prstGeom prst="rect">
            <a:avLst/>
          </a:prstGeom>
        </p:spPr>
      </p:pic>
      <p:pic>
        <p:nvPicPr>
          <p:cNvPr id="27" name="Picture 26"/>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287856" y="2844395"/>
            <a:ext cx="457200" cy="457200"/>
          </a:xfrm>
          <a:prstGeom prst="rect">
            <a:avLst/>
          </a:prstGeom>
        </p:spPr>
      </p:pic>
      <p:pic>
        <p:nvPicPr>
          <p:cNvPr id="28" name="Picture 27"/>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7804700" y="3433548"/>
            <a:ext cx="457200" cy="457200"/>
          </a:xfrm>
          <a:prstGeom prst="rect">
            <a:avLst/>
          </a:prstGeom>
        </p:spPr>
      </p:pic>
      <p:pic>
        <p:nvPicPr>
          <p:cNvPr id="29" name="Picture 28"/>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426731" y="3433548"/>
            <a:ext cx="457200" cy="457200"/>
          </a:xfrm>
          <a:prstGeom prst="rect">
            <a:avLst/>
          </a:prstGeom>
        </p:spPr>
      </p:pic>
      <p:pic>
        <p:nvPicPr>
          <p:cNvPr id="30" name="Picture 29"/>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048762" y="3433548"/>
            <a:ext cx="457200" cy="457200"/>
          </a:xfrm>
          <a:prstGeom prst="rect">
            <a:avLst/>
          </a:prstGeom>
        </p:spPr>
      </p:pic>
      <p:pic>
        <p:nvPicPr>
          <p:cNvPr id="31" name="Picture 30"/>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670793" y="3433548"/>
            <a:ext cx="457200" cy="457200"/>
          </a:xfrm>
          <a:prstGeom prst="rect">
            <a:avLst/>
          </a:prstGeom>
        </p:spPr>
      </p:pic>
      <p:pic>
        <p:nvPicPr>
          <p:cNvPr id="32" name="Picture 31"/>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287856" y="3433548"/>
            <a:ext cx="457200" cy="457200"/>
          </a:xfrm>
          <a:prstGeom prst="rect">
            <a:avLst/>
          </a:prstGeom>
        </p:spPr>
      </p:pic>
    </p:spTree>
    <p:extLst>
      <p:ext uri="{BB962C8B-B14F-4D97-AF65-F5344CB8AC3E}">
        <p14:creationId xmlns:p14="http://schemas.microsoft.com/office/powerpoint/2010/main" val="2521880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Manual Scaling vs. Auto-Scaling</a:t>
            </a:r>
            <a:endParaRPr lang="en-US" dirty="0"/>
          </a:p>
        </p:txBody>
      </p:sp>
      <p:pic>
        <p:nvPicPr>
          <p:cNvPr id="4" name="Picture 3"/>
          <p:cNvPicPr>
            <a:picLocks noChangeAspect="1"/>
          </p:cNvPicPr>
          <p:nvPr/>
        </p:nvPicPr>
        <p:blipFill rotWithShape="1">
          <a:blip r:embed="rId3"/>
          <a:srcRect b="10379"/>
          <a:stretch/>
        </p:blipFill>
        <p:spPr>
          <a:xfrm>
            <a:off x="5400404" y="1597238"/>
            <a:ext cx="5159037" cy="1153894"/>
          </a:xfrm>
          <a:prstGeom prst="rect">
            <a:avLst/>
          </a:prstGeom>
          <a:ln>
            <a:solidFill>
              <a:schemeClr val="tx1"/>
            </a:solidFill>
          </a:ln>
        </p:spPr>
      </p:pic>
      <p:sp>
        <p:nvSpPr>
          <p:cNvPr id="5" name="Content Placeholder 2"/>
          <p:cNvSpPr txBox="1">
            <a:spLocks/>
          </p:cNvSpPr>
          <p:nvPr/>
        </p:nvSpPr>
        <p:spPr>
          <a:xfrm>
            <a:off x="1131849" y="5308240"/>
            <a:ext cx="3958352" cy="4445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smtClean="0"/>
              <a:t>Auto – Schedule &amp; Performance Rules</a:t>
            </a:r>
          </a:p>
        </p:txBody>
      </p:sp>
      <p:sp>
        <p:nvSpPr>
          <p:cNvPr id="6" name="Content Placeholder 2"/>
          <p:cNvSpPr txBox="1">
            <a:spLocks/>
          </p:cNvSpPr>
          <p:nvPr/>
        </p:nvSpPr>
        <p:spPr>
          <a:xfrm>
            <a:off x="1131849" y="1734699"/>
            <a:ext cx="4046034" cy="50501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smtClean="0"/>
              <a:t>Manual – Scale via portal or scripts</a:t>
            </a:r>
          </a:p>
        </p:txBody>
      </p:sp>
      <p:sp>
        <p:nvSpPr>
          <p:cNvPr id="7" name="Content Placeholder 2"/>
          <p:cNvSpPr txBox="1">
            <a:spLocks/>
          </p:cNvSpPr>
          <p:nvPr/>
        </p:nvSpPr>
        <p:spPr>
          <a:xfrm>
            <a:off x="1131849" y="3771582"/>
            <a:ext cx="4266575" cy="44713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smtClean="0"/>
              <a:t>Auto – CPU Percentage</a:t>
            </a:r>
          </a:p>
        </p:txBody>
      </p:sp>
      <p:pic>
        <p:nvPicPr>
          <p:cNvPr id="8" name="Picture 7"/>
          <p:cNvPicPr>
            <a:picLocks noChangeAspect="1"/>
          </p:cNvPicPr>
          <p:nvPr/>
        </p:nvPicPr>
        <p:blipFill rotWithShape="1">
          <a:blip r:embed="rId4"/>
          <a:srcRect b="6657"/>
          <a:stretch/>
        </p:blipFill>
        <p:spPr>
          <a:xfrm>
            <a:off x="5400403" y="2934704"/>
            <a:ext cx="5159038" cy="2128217"/>
          </a:xfrm>
          <a:prstGeom prst="rect">
            <a:avLst/>
          </a:prstGeom>
          <a:ln>
            <a:solidFill>
              <a:schemeClr val="tx1"/>
            </a:solidFill>
          </a:ln>
        </p:spPr>
      </p:pic>
      <p:pic>
        <p:nvPicPr>
          <p:cNvPr id="9" name="Picture 8"/>
          <p:cNvPicPr>
            <a:picLocks noChangeAspect="1"/>
          </p:cNvPicPr>
          <p:nvPr/>
        </p:nvPicPr>
        <p:blipFill>
          <a:blip r:embed="rId5"/>
          <a:stretch>
            <a:fillRect/>
          </a:stretch>
        </p:blipFill>
        <p:spPr>
          <a:xfrm>
            <a:off x="5398424" y="5196903"/>
            <a:ext cx="5161017" cy="1179834"/>
          </a:xfrm>
          <a:prstGeom prst="rect">
            <a:avLst/>
          </a:prstGeom>
          <a:ln>
            <a:solidFill>
              <a:schemeClr val="tx1"/>
            </a:solidFill>
          </a:ln>
        </p:spPr>
      </p:pic>
    </p:spTree>
    <p:extLst>
      <p:ext uri="{BB962C8B-B14F-4D97-AF65-F5344CB8AC3E}">
        <p14:creationId xmlns:p14="http://schemas.microsoft.com/office/powerpoint/2010/main" val="3324523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3"/>
          <a:stretch>
            <a:fillRect/>
          </a:stretch>
        </p:blipFill>
        <p:spPr>
          <a:xfrm>
            <a:off x="2845363" y="4756882"/>
            <a:ext cx="2172796" cy="1400076"/>
          </a:xfrm>
          <a:prstGeom prst="rect">
            <a:avLst/>
          </a:prstGeom>
        </p:spPr>
      </p:pic>
      <p:pic>
        <p:nvPicPr>
          <p:cNvPr id="30" name="Picture 29"/>
          <p:cNvPicPr>
            <a:picLocks noChangeAspect="1"/>
          </p:cNvPicPr>
          <p:nvPr/>
        </p:nvPicPr>
        <p:blipFill>
          <a:blip r:embed="rId4"/>
          <a:stretch>
            <a:fillRect/>
          </a:stretch>
        </p:blipFill>
        <p:spPr>
          <a:xfrm>
            <a:off x="6609503" y="0"/>
            <a:ext cx="5582498" cy="3614057"/>
          </a:xfrm>
          <a:prstGeom prst="rect">
            <a:avLst/>
          </a:prstGeom>
        </p:spPr>
      </p:pic>
      <p:pic>
        <p:nvPicPr>
          <p:cNvPr id="38" name="Picture 37"/>
          <p:cNvPicPr>
            <a:picLocks noChangeAspect="1"/>
          </p:cNvPicPr>
          <p:nvPr/>
        </p:nvPicPr>
        <p:blipFill>
          <a:blip r:embed="rId5"/>
          <a:stretch>
            <a:fillRect/>
          </a:stretch>
        </p:blipFill>
        <p:spPr>
          <a:xfrm>
            <a:off x="8314314" y="267557"/>
            <a:ext cx="3327550" cy="2147980"/>
          </a:xfrm>
          <a:prstGeom prst="rect">
            <a:avLst/>
          </a:prstGeom>
        </p:spPr>
      </p:pic>
      <p:pic>
        <p:nvPicPr>
          <p:cNvPr id="18" name="Picture 17"/>
          <p:cNvPicPr>
            <a:picLocks noChangeAspect="1"/>
          </p:cNvPicPr>
          <p:nvPr/>
        </p:nvPicPr>
        <p:blipFill>
          <a:blip r:embed="rId6"/>
          <a:stretch>
            <a:fillRect/>
          </a:stretch>
        </p:blipFill>
        <p:spPr>
          <a:xfrm>
            <a:off x="3412002" y="1562735"/>
            <a:ext cx="6671087" cy="4310549"/>
          </a:xfrm>
          <a:prstGeom prst="rect">
            <a:avLst/>
          </a:prstGeom>
        </p:spPr>
      </p:pic>
      <p:pic>
        <p:nvPicPr>
          <p:cNvPr id="37" name="Picture 36"/>
          <p:cNvPicPr>
            <a:picLocks noChangeAspect="1"/>
          </p:cNvPicPr>
          <p:nvPr/>
        </p:nvPicPr>
        <p:blipFill>
          <a:blip r:embed="rId7"/>
          <a:stretch>
            <a:fillRect/>
          </a:stretch>
        </p:blipFill>
        <p:spPr>
          <a:xfrm>
            <a:off x="5276712" y="-373535"/>
            <a:ext cx="7264070" cy="4706299"/>
          </a:xfrm>
          <a:prstGeom prst="rect">
            <a:avLst/>
          </a:prstGeom>
        </p:spPr>
      </p:pic>
      <p:grpSp>
        <p:nvGrpSpPr>
          <p:cNvPr id="39" name="Group 38"/>
          <p:cNvGrpSpPr/>
          <p:nvPr/>
        </p:nvGrpSpPr>
        <p:grpSpPr>
          <a:xfrm>
            <a:off x="5208428" y="713362"/>
            <a:ext cx="2712308" cy="4040125"/>
            <a:chOff x="768089" y="-1605208"/>
            <a:chExt cx="3768750" cy="5613751"/>
          </a:xfrm>
        </p:grpSpPr>
        <p:pic>
          <p:nvPicPr>
            <p:cNvPr id="8" name="Picture 7"/>
            <p:cNvPicPr>
              <a:picLocks noChangeAspect="1"/>
            </p:cNvPicPr>
            <p:nvPr/>
          </p:nvPicPr>
          <p:blipFill>
            <a:blip r:embed="rId8"/>
            <a:stretch>
              <a:fillRect/>
            </a:stretch>
          </p:blipFill>
          <p:spPr>
            <a:xfrm>
              <a:off x="768089" y="-1605208"/>
              <a:ext cx="3768750" cy="5613751"/>
            </a:xfrm>
            <a:prstGeom prst="rect">
              <a:avLst/>
            </a:prstGeom>
          </p:spPr>
        </p:pic>
        <p:pic>
          <p:nvPicPr>
            <p:cNvPr id="14" name="Picture 13"/>
            <p:cNvPicPr>
              <a:picLocks noChangeAspect="1"/>
            </p:cNvPicPr>
            <p:nvPr/>
          </p:nvPicPr>
          <p:blipFill>
            <a:blip r:embed="rId9"/>
            <a:stretch>
              <a:fillRect/>
            </a:stretch>
          </p:blipFill>
          <p:spPr>
            <a:xfrm>
              <a:off x="1755198" y="534480"/>
              <a:ext cx="1361250" cy="1800000"/>
            </a:xfrm>
            <a:prstGeom prst="rect">
              <a:avLst/>
            </a:prstGeom>
          </p:spPr>
        </p:pic>
      </p:grpSp>
      <p:pic>
        <p:nvPicPr>
          <p:cNvPr id="16" name="Picture 15"/>
          <p:cNvPicPr>
            <a:picLocks noChangeAspect="1"/>
          </p:cNvPicPr>
          <p:nvPr/>
        </p:nvPicPr>
        <p:blipFill>
          <a:blip r:embed="rId10"/>
          <a:stretch>
            <a:fillRect/>
          </a:stretch>
        </p:blipFill>
        <p:spPr>
          <a:xfrm>
            <a:off x="10156137" y="2523955"/>
            <a:ext cx="1468487" cy="948588"/>
          </a:xfrm>
          <a:prstGeom prst="rect">
            <a:avLst/>
          </a:prstGeom>
        </p:spPr>
      </p:pic>
      <p:pic>
        <p:nvPicPr>
          <p:cNvPr id="21" name="Picture 20"/>
          <p:cNvPicPr>
            <a:picLocks noChangeAspect="1"/>
          </p:cNvPicPr>
          <p:nvPr/>
        </p:nvPicPr>
        <p:blipFill>
          <a:blip r:embed="rId11"/>
          <a:stretch>
            <a:fillRect/>
          </a:stretch>
        </p:blipFill>
        <p:spPr>
          <a:xfrm>
            <a:off x="1" y="3743009"/>
            <a:ext cx="4822369" cy="3124661"/>
          </a:xfrm>
          <a:prstGeom prst="rect">
            <a:avLst/>
          </a:prstGeom>
        </p:spPr>
      </p:pic>
      <p:pic>
        <p:nvPicPr>
          <p:cNvPr id="22" name="Picture 21"/>
          <p:cNvPicPr>
            <a:picLocks noChangeAspect="1"/>
          </p:cNvPicPr>
          <p:nvPr/>
        </p:nvPicPr>
        <p:blipFill>
          <a:blip r:embed="rId12"/>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3"/>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pic>
        <p:nvPicPr>
          <p:cNvPr id="27" name="Picture 26"/>
          <p:cNvPicPr>
            <a:picLocks noChangeAspect="1"/>
          </p:cNvPicPr>
          <p:nvPr/>
        </p:nvPicPr>
        <p:blipFill>
          <a:blip r:embed="rId15"/>
          <a:stretch>
            <a:fillRect/>
          </a:stretch>
        </p:blipFill>
        <p:spPr>
          <a:xfrm>
            <a:off x="215340" y="3302216"/>
            <a:ext cx="2092500" cy="2340000"/>
          </a:xfrm>
          <a:prstGeom prst="rect">
            <a:avLst/>
          </a:prstGeom>
        </p:spPr>
      </p:pic>
      <p:pic>
        <p:nvPicPr>
          <p:cNvPr id="28" name="Picture 27"/>
          <p:cNvPicPr>
            <a:picLocks noChangeAspect="1"/>
          </p:cNvPicPr>
          <p:nvPr/>
        </p:nvPicPr>
        <p:blipFill>
          <a:blip r:embed="rId13"/>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6"/>
          <a:stretch>
            <a:fillRect/>
          </a:stretch>
        </p:blipFill>
        <p:spPr>
          <a:xfrm>
            <a:off x="2788810" y="4960912"/>
            <a:ext cx="447874" cy="1224190"/>
          </a:xfrm>
          <a:prstGeom prst="rect">
            <a:avLst/>
          </a:prstGeom>
        </p:spPr>
      </p:pic>
      <p:grpSp>
        <p:nvGrpSpPr>
          <p:cNvPr id="24" name="Group 23"/>
          <p:cNvGrpSpPr/>
          <p:nvPr/>
        </p:nvGrpSpPr>
        <p:grpSpPr>
          <a:xfrm>
            <a:off x="9787568" y="-79793"/>
            <a:ext cx="934789" cy="1104751"/>
            <a:chOff x="9827324" y="-40038"/>
            <a:chExt cx="934789" cy="1104751"/>
          </a:xfrm>
        </p:grpSpPr>
        <p:pic>
          <p:nvPicPr>
            <p:cNvPr id="25" name="Picture 24"/>
            <p:cNvPicPr>
              <a:picLocks noChangeAspect="1"/>
            </p:cNvPicPr>
            <p:nvPr/>
          </p:nvPicPr>
          <p:blipFill>
            <a:blip r:embed="rId13"/>
            <a:stretch>
              <a:fillRect/>
            </a:stretch>
          </p:blipFill>
          <p:spPr>
            <a:xfrm>
              <a:off x="9827324" y="-40038"/>
              <a:ext cx="934789" cy="1104751"/>
            </a:xfrm>
            <a:prstGeom prst="rect">
              <a:avLst/>
            </a:prstGeom>
          </p:spPr>
        </p:pic>
        <p:pic>
          <p:nvPicPr>
            <p:cNvPr id="40" name="Picture 39"/>
            <p:cNvPicPr>
              <a:picLocks noChangeAspect="1"/>
            </p:cNvPicPr>
            <p:nvPr/>
          </p:nvPicPr>
          <p:blipFill>
            <a:blip r:embed="rId17"/>
            <a:stretch>
              <a:fillRect/>
            </a:stretch>
          </p:blipFill>
          <p:spPr>
            <a:xfrm>
              <a:off x="10368710" y="254515"/>
              <a:ext cx="147937" cy="295874"/>
            </a:xfrm>
            <a:prstGeom prst="rect">
              <a:avLst/>
            </a:prstGeom>
          </p:spPr>
        </p:pic>
      </p:grpSp>
      <p:sp>
        <p:nvSpPr>
          <p:cNvPr id="52" name="TextBox 51"/>
          <p:cNvSpPr txBox="1"/>
          <p:nvPr/>
        </p:nvSpPr>
        <p:spPr>
          <a:xfrm rot="2035382">
            <a:off x="4953778" y="4105871"/>
            <a:ext cx="2386532" cy="954107"/>
          </a:xfrm>
          <a:prstGeom prst="rect">
            <a:avLst/>
          </a:prstGeom>
          <a:noFill/>
        </p:spPr>
        <p:txBody>
          <a:bodyPr wrap="square" rtlCol="0">
            <a:spAutoFit/>
          </a:bodyPr>
          <a:lstStyle/>
          <a:p>
            <a:pPr>
              <a:defRPr/>
            </a:pPr>
            <a:r>
              <a:rPr lang="en-US" sz="2800" dirty="0" smtClean="0">
                <a:solidFill>
                  <a:srgbClr val="FFFFFF"/>
                </a:solidFill>
                <a:cs typeface="Segoe UI" panose="020B0502040204020203" pitchFamily="34" charset="0"/>
              </a:rPr>
              <a:t>Web App</a:t>
            </a:r>
            <a:endParaRPr lang="en-US" sz="2800" dirty="0">
              <a:solidFill>
                <a:srgbClr val="FFFFFF"/>
              </a:solidFill>
              <a:cs typeface="Segoe UI" panose="020B0502040204020203" pitchFamily="34" charset="0"/>
            </a:endParaRPr>
          </a:p>
          <a:p>
            <a:pPr>
              <a:defRPr/>
            </a:pPr>
            <a:endParaRPr lang="en-US" sz="2800" dirty="0" smtClean="0">
              <a:solidFill>
                <a:srgbClr val="FFFFFF"/>
              </a:solidFill>
              <a:cs typeface="Segoe UI" panose="020B0502040204020203" pitchFamily="34" charset="0"/>
            </a:endParaRPr>
          </a:p>
        </p:txBody>
      </p:sp>
    </p:spTree>
    <p:extLst>
      <p:ext uri="{BB962C8B-B14F-4D97-AF65-F5344CB8AC3E}">
        <p14:creationId xmlns:p14="http://schemas.microsoft.com/office/powerpoint/2010/main" val="740523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p:cNvPicPr>
            <a:picLocks noChangeAspect="1"/>
          </p:cNvPicPr>
          <p:nvPr/>
        </p:nvPicPr>
        <p:blipFill>
          <a:blip r:embed="rId2"/>
          <a:stretch>
            <a:fillRect/>
          </a:stretch>
        </p:blipFill>
        <p:spPr>
          <a:xfrm>
            <a:off x="1908380" y="4146760"/>
            <a:ext cx="2172796" cy="1400076"/>
          </a:xfrm>
          <a:prstGeom prst="rect">
            <a:avLst/>
          </a:prstGeom>
        </p:spPr>
      </p:pic>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pic>
        <p:nvPicPr>
          <p:cNvPr id="16" name="Picture 15"/>
          <p:cNvPicPr>
            <a:picLocks noChangeAspect="1"/>
          </p:cNvPicPr>
          <p:nvPr/>
        </p:nvPicPr>
        <p:blipFill>
          <a:blip r:embed="rId7"/>
          <a:stretch>
            <a:fillRect/>
          </a:stretch>
        </p:blipFill>
        <p:spPr>
          <a:xfrm>
            <a:off x="10156137" y="2523955"/>
            <a:ext cx="1468487" cy="948588"/>
          </a:xfrm>
          <a:prstGeom prst="rect">
            <a:avLst/>
          </a:prstGeom>
        </p:spPr>
      </p:pic>
      <p:pic>
        <p:nvPicPr>
          <p:cNvPr id="21" name="Picture 20"/>
          <p:cNvPicPr>
            <a:picLocks noChangeAspect="1"/>
          </p:cNvPicPr>
          <p:nvPr/>
        </p:nvPicPr>
        <p:blipFill>
          <a:blip r:embed="rId8"/>
          <a:stretch>
            <a:fillRect/>
          </a:stretch>
        </p:blipFill>
        <p:spPr>
          <a:xfrm>
            <a:off x="1" y="3743009"/>
            <a:ext cx="4822369" cy="3124661"/>
          </a:xfrm>
          <a:prstGeom prst="rect">
            <a:avLst/>
          </a:prstGeom>
        </p:spPr>
      </p:pic>
      <p:pic>
        <p:nvPicPr>
          <p:cNvPr id="22" name="Picture 21"/>
          <p:cNvPicPr>
            <a:picLocks noChangeAspect="1"/>
          </p:cNvPicPr>
          <p:nvPr/>
        </p:nvPicPr>
        <p:blipFill>
          <a:blip r:embed="rId9"/>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pic>
        <p:nvPicPr>
          <p:cNvPr id="27" name="Picture 26"/>
          <p:cNvPicPr>
            <a:picLocks noChangeAspect="1"/>
          </p:cNvPicPr>
          <p:nvPr/>
        </p:nvPicPr>
        <p:blipFill>
          <a:blip r:embed="rId12"/>
          <a:stretch>
            <a:fillRect/>
          </a:stretch>
        </p:blipFill>
        <p:spPr>
          <a:xfrm>
            <a:off x="215340" y="3302216"/>
            <a:ext cx="2092500" cy="2340000"/>
          </a:xfrm>
          <a:prstGeom prst="rect">
            <a:avLst/>
          </a:prstGeom>
        </p:spPr>
      </p:pic>
      <p:pic>
        <p:nvPicPr>
          <p:cNvPr id="28" name="Picture 27"/>
          <p:cNvPicPr>
            <a:picLocks noChangeAspect="1"/>
          </p:cNvPicPr>
          <p:nvPr/>
        </p:nvPicPr>
        <p:blipFill>
          <a:blip r:embed="rId10"/>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3"/>
          <a:stretch>
            <a:fillRect/>
          </a:stretch>
        </p:blipFill>
        <p:spPr>
          <a:xfrm>
            <a:off x="2788810" y="4960912"/>
            <a:ext cx="447874" cy="1224190"/>
          </a:xfrm>
          <a:prstGeom prst="rect">
            <a:avLst/>
          </a:prstGeom>
        </p:spPr>
      </p:pic>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14"/>
            <a:stretch>
              <a:fillRect/>
            </a:stretch>
          </p:blipFill>
          <p:spPr>
            <a:xfrm>
              <a:off x="768089" y="-1605208"/>
              <a:ext cx="3768750" cy="5613751"/>
            </a:xfrm>
            <a:prstGeom prst="rect">
              <a:avLst/>
            </a:prstGeom>
          </p:spPr>
        </p:pic>
        <p:pic>
          <p:nvPicPr>
            <p:cNvPr id="43" name="Picture 42"/>
            <p:cNvPicPr>
              <a:picLocks noChangeAspect="1"/>
            </p:cNvPicPr>
            <p:nvPr/>
          </p:nvPicPr>
          <p:blipFill>
            <a:blip r:embed="rId15"/>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14"/>
            <a:stretch>
              <a:fillRect/>
            </a:stretch>
          </p:blipFill>
          <p:spPr>
            <a:xfrm>
              <a:off x="768089" y="-1605208"/>
              <a:ext cx="3768750" cy="5613751"/>
            </a:xfrm>
            <a:prstGeom prst="rect">
              <a:avLst/>
            </a:prstGeom>
          </p:spPr>
        </p:pic>
        <p:pic>
          <p:nvPicPr>
            <p:cNvPr id="49" name="Picture 48"/>
            <p:cNvPicPr>
              <a:picLocks noChangeAspect="1"/>
            </p:cNvPicPr>
            <p:nvPr/>
          </p:nvPicPr>
          <p:blipFill>
            <a:blip r:embed="rId15"/>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14"/>
            <a:stretch>
              <a:fillRect/>
            </a:stretch>
          </p:blipFill>
          <p:spPr>
            <a:xfrm>
              <a:off x="768089" y="-1605208"/>
              <a:ext cx="3768750" cy="5613751"/>
            </a:xfrm>
            <a:prstGeom prst="rect">
              <a:avLst/>
            </a:prstGeom>
          </p:spPr>
        </p:pic>
        <p:pic>
          <p:nvPicPr>
            <p:cNvPr id="52" name="Picture 51"/>
            <p:cNvPicPr>
              <a:picLocks noChangeAspect="1"/>
            </p:cNvPicPr>
            <p:nvPr/>
          </p:nvPicPr>
          <p:blipFill>
            <a:blip r:embed="rId15"/>
            <a:stretch>
              <a:fillRect/>
            </a:stretch>
          </p:blipFill>
          <p:spPr>
            <a:xfrm>
              <a:off x="1755198" y="534480"/>
              <a:ext cx="1361250" cy="1800000"/>
            </a:xfrm>
            <a:prstGeom prst="rect">
              <a:avLst/>
            </a:prstGeom>
          </p:spPr>
        </p:pic>
      </p:grpSp>
      <p:grpSp>
        <p:nvGrpSpPr>
          <p:cNvPr id="31" name="Group 30"/>
          <p:cNvGrpSpPr/>
          <p:nvPr/>
        </p:nvGrpSpPr>
        <p:grpSpPr>
          <a:xfrm>
            <a:off x="9787568" y="-79793"/>
            <a:ext cx="934789" cy="1104751"/>
            <a:chOff x="9827324" y="-40038"/>
            <a:chExt cx="934789" cy="1104751"/>
          </a:xfrm>
        </p:grpSpPr>
        <p:pic>
          <p:nvPicPr>
            <p:cNvPr id="40" name="Picture 39"/>
            <p:cNvPicPr>
              <a:picLocks noChangeAspect="1"/>
            </p:cNvPicPr>
            <p:nvPr/>
          </p:nvPicPr>
          <p:blipFill>
            <a:blip r:embed="rId10"/>
            <a:stretch>
              <a:fillRect/>
            </a:stretch>
          </p:blipFill>
          <p:spPr>
            <a:xfrm>
              <a:off x="9827324" y="-40038"/>
              <a:ext cx="934789" cy="1104751"/>
            </a:xfrm>
            <a:prstGeom prst="rect">
              <a:avLst/>
            </a:prstGeom>
          </p:spPr>
        </p:pic>
        <p:pic>
          <p:nvPicPr>
            <p:cNvPr id="44" name="Picture 43"/>
            <p:cNvPicPr>
              <a:picLocks noChangeAspect="1"/>
            </p:cNvPicPr>
            <p:nvPr/>
          </p:nvPicPr>
          <p:blipFill>
            <a:blip r:embed="rId16"/>
            <a:stretch>
              <a:fillRect/>
            </a:stretch>
          </p:blipFill>
          <p:spPr>
            <a:xfrm>
              <a:off x="10368710" y="254515"/>
              <a:ext cx="147937" cy="295874"/>
            </a:xfrm>
            <a:prstGeom prst="rect">
              <a:avLst/>
            </a:prstGeom>
          </p:spPr>
        </p:pic>
      </p:grpSp>
      <p:sp>
        <p:nvSpPr>
          <p:cNvPr id="34" name="TextBox 33"/>
          <p:cNvSpPr txBox="1"/>
          <p:nvPr/>
        </p:nvSpPr>
        <p:spPr>
          <a:xfrm rot="2035382">
            <a:off x="4953778" y="4105871"/>
            <a:ext cx="2386532" cy="954107"/>
          </a:xfrm>
          <a:prstGeom prst="rect">
            <a:avLst/>
          </a:prstGeom>
          <a:noFill/>
        </p:spPr>
        <p:txBody>
          <a:bodyPr wrap="square" rtlCol="0">
            <a:spAutoFit/>
          </a:bodyPr>
          <a:lstStyle/>
          <a:p>
            <a:pPr>
              <a:defRPr/>
            </a:pPr>
            <a:r>
              <a:rPr lang="en-US" sz="2800" dirty="0" smtClean="0">
                <a:solidFill>
                  <a:srgbClr val="FFFFFF"/>
                </a:solidFill>
                <a:cs typeface="Segoe UI" panose="020B0502040204020203" pitchFamily="34" charset="0"/>
              </a:rPr>
              <a:t>Web App</a:t>
            </a:r>
            <a:endParaRPr lang="en-US" sz="2800" dirty="0">
              <a:solidFill>
                <a:srgbClr val="FFFFFF"/>
              </a:solidFill>
              <a:cs typeface="Segoe UI" panose="020B0502040204020203" pitchFamily="34" charset="0"/>
            </a:endParaRPr>
          </a:p>
          <a:p>
            <a:pPr>
              <a:defRPr/>
            </a:pPr>
            <a:endParaRPr lang="en-US" sz="2800" dirty="0" smtClean="0">
              <a:solidFill>
                <a:srgbClr val="FFFFFF"/>
              </a:solidFill>
              <a:cs typeface="Segoe UI" panose="020B0502040204020203" pitchFamily="34" charset="0"/>
            </a:endParaRPr>
          </a:p>
        </p:txBody>
      </p:sp>
    </p:spTree>
    <p:extLst>
      <p:ext uri="{BB962C8B-B14F-4D97-AF65-F5344CB8AC3E}">
        <p14:creationId xmlns:p14="http://schemas.microsoft.com/office/powerpoint/2010/main" val="2710077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par>
                                <p:cTn id="12" presetID="10" presetClass="entr" presetSubtype="0" fill="hold" nodeType="withEffect">
                                  <p:stCondLst>
                                    <p:cond delay="25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712" y="-373535"/>
            <a:ext cx="7264070" cy="4706299"/>
          </a:xfrm>
          <a:prstGeom prst="rect">
            <a:avLst/>
          </a:prstGeom>
        </p:spPr>
      </p:pic>
      <p:grpSp>
        <p:nvGrpSpPr>
          <p:cNvPr id="39" name="Group 38"/>
          <p:cNvGrpSpPr/>
          <p:nvPr/>
        </p:nvGrpSpPr>
        <p:grpSpPr>
          <a:xfrm>
            <a:off x="26828" y="-2672094"/>
            <a:ext cx="2712308" cy="4040125"/>
            <a:chOff x="768089" y="-1605208"/>
            <a:chExt cx="3768750" cy="5613751"/>
          </a:xfrm>
        </p:grpSpPr>
        <p:pic>
          <p:nvPicPr>
            <p:cNvPr id="44" name="Picture 43"/>
            <p:cNvPicPr>
              <a:picLocks noChangeAspect="1"/>
            </p:cNvPicPr>
            <p:nvPr/>
          </p:nvPicPr>
          <p:blipFill>
            <a:blip r:embed="rId3"/>
            <a:stretch>
              <a:fillRect/>
            </a:stretch>
          </p:blipFill>
          <p:spPr>
            <a:xfrm>
              <a:off x="768089" y="-1605208"/>
              <a:ext cx="3768750" cy="5613751"/>
            </a:xfrm>
            <a:prstGeom prst="rect">
              <a:avLst/>
            </a:prstGeom>
          </p:spPr>
        </p:pic>
        <p:pic>
          <p:nvPicPr>
            <p:cNvPr id="45" name="Picture 44"/>
            <p:cNvPicPr>
              <a:picLocks noChangeAspect="1"/>
            </p:cNvPicPr>
            <p:nvPr/>
          </p:nvPicPr>
          <p:blipFill>
            <a:blip r:embed="rId4"/>
            <a:stretch>
              <a:fillRect/>
            </a:stretch>
          </p:blipFill>
          <p:spPr>
            <a:xfrm>
              <a:off x="1755198" y="534480"/>
              <a:ext cx="1361250" cy="1800000"/>
            </a:xfrm>
            <a:prstGeom prst="rect">
              <a:avLst/>
            </a:prstGeom>
          </p:spPr>
        </p:pic>
      </p:grpSp>
      <p:pic>
        <p:nvPicPr>
          <p:cNvPr id="26" name="Picture 25"/>
          <p:cNvPicPr>
            <a:picLocks noChangeAspect="1"/>
          </p:cNvPicPr>
          <p:nvPr/>
        </p:nvPicPr>
        <p:blipFill>
          <a:blip r:embed="rId5"/>
          <a:stretch>
            <a:fillRect/>
          </a:stretch>
        </p:blipFill>
        <p:spPr>
          <a:xfrm>
            <a:off x="2845363" y="4756882"/>
            <a:ext cx="2172796" cy="1400076"/>
          </a:xfrm>
          <a:prstGeom prst="rect">
            <a:avLst/>
          </a:prstGeom>
        </p:spPr>
      </p:pic>
      <p:pic>
        <p:nvPicPr>
          <p:cNvPr id="30" name="Picture 29"/>
          <p:cNvPicPr>
            <a:picLocks noChangeAspect="1"/>
          </p:cNvPicPr>
          <p:nvPr/>
        </p:nvPicPr>
        <p:blipFill>
          <a:blip r:embed="rId6"/>
          <a:stretch>
            <a:fillRect/>
          </a:stretch>
        </p:blipFill>
        <p:spPr>
          <a:xfrm>
            <a:off x="6609503" y="0"/>
            <a:ext cx="5582498" cy="3614057"/>
          </a:xfrm>
          <a:prstGeom prst="rect">
            <a:avLst/>
          </a:prstGeom>
        </p:spPr>
      </p:pic>
      <p:pic>
        <p:nvPicPr>
          <p:cNvPr id="38" name="Picture 37"/>
          <p:cNvPicPr>
            <a:picLocks noChangeAspect="1"/>
          </p:cNvPicPr>
          <p:nvPr/>
        </p:nvPicPr>
        <p:blipFill>
          <a:blip r:embed="rId7"/>
          <a:stretch>
            <a:fillRect/>
          </a:stretch>
        </p:blipFill>
        <p:spPr>
          <a:xfrm>
            <a:off x="8314314" y="267557"/>
            <a:ext cx="3327550" cy="2147980"/>
          </a:xfrm>
          <a:prstGeom prst="rect">
            <a:avLst/>
          </a:prstGeom>
        </p:spPr>
      </p:pic>
      <p:pic>
        <p:nvPicPr>
          <p:cNvPr id="18" name="Picture 17"/>
          <p:cNvPicPr>
            <a:picLocks noChangeAspect="1"/>
          </p:cNvPicPr>
          <p:nvPr/>
        </p:nvPicPr>
        <p:blipFill>
          <a:blip r:embed="rId8"/>
          <a:stretch>
            <a:fillRect/>
          </a:stretch>
        </p:blipFill>
        <p:spPr>
          <a:xfrm>
            <a:off x="3412002" y="1562735"/>
            <a:ext cx="6671087" cy="4310549"/>
          </a:xfrm>
          <a:prstGeom prst="rect">
            <a:avLst/>
          </a:prstGeom>
        </p:spPr>
      </p:pic>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3"/>
            <a:stretch>
              <a:fillRect/>
            </a:stretch>
          </p:blipFill>
          <p:spPr>
            <a:xfrm>
              <a:off x="768089" y="-1605208"/>
              <a:ext cx="3768750" cy="5613751"/>
            </a:xfrm>
            <a:prstGeom prst="rect">
              <a:avLst/>
            </a:prstGeom>
          </p:spPr>
        </p:pic>
        <p:pic>
          <p:nvPicPr>
            <p:cNvPr id="43" name="Picture 42"/>
            <p:cNvPicPr>
              <a:picLocks noChangeAspect="1"/>
            </p:cNvPicPr>
            <p:nvPr/>
          </p:nvPicPr>
          <p:blipFill>
            <a:blip r:embed="rId4"/>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3"/>
            <a:stretch>
              <a:fillRect/>
            </a:stretch>
          </p:blipFill>
          <p:spPr>
            <a:xfrm>
              <a:off x="768089" y="-1605208"/>
              <a:ext cx="3768750" cy="5613751"/>
            </a:xfrm>
            <a:prstGeom prst="rect">
              <a:avLst/>
            </a:prstGeom>
          </p:spPr>
        </p:pic>
        <p:pic>
          <p:nvPicPr>
            <p:cNvPr id="49" name="Picture 48"/>
            <p:cNvPicPr>
              <a:picLocks noChangeAspect="1"/>
            </p:cNvPicPr>
            <p:nvPr/>
          </p:nvPicPr>
          <p:blipFill>
            <a:blip r:embed="rId4"/>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3"/>
            <a:stretch>
              <a:fillRect/>
            </a:stretch>
          </p:blipFill>
          <p:spPr>
            <a:xfrm>
              <a:off x="768089" y="-1605208"/>
              <a:ext cx="3768750" cy="5613751"/>
            </a:xfrm>
            <a:prstGeom prst="rect">
              <a:avLst/>
            </a:prstGeom>
          </p:spPr>
        </p:pic>
        <p:pic>
          <p:nvPicPr>
            <p:cNvPr id="52" name="Picture 51"/>
            <p:cNvPicPr>
              <a:picLocks noChangeAspect="1"/>
            </p:cNvPicPr>
            <p:nvPr/>
          </p:nvPicPr>
          <p:blipFill>
            <a:blip r:embed="rId4"/>
            <a:stretch>
              <a:fillRect/>
            </a:stretch>
          </p:blipFill>
          <p:spPr>
            <a:xfrm>
              <a:off x="1755198" y="534480"/>
              <a:ext cx="1361250" cy="1800000"/>
            </a:xfrm>
            <a:prstGeom prst="rect">
              <a:avLst/>
            </a:prstGeom>
          </p:spPr>
        </p:pic>
      </p:grpSp>
      <p:grpSp>
        <p:nvGrpSpPr>
          <p:cNvPr id="46" name="Group 45"/>
          <p:cNvGrpSpPr/>
          <p:nvPr/>
        </p:nvGrpSpPr>
        <p:grpSpPr>
          <a:xfrm>
            <a:off x="10357370" y="4131478"/>
            <a:ext cx="2712308" cy="4040125"/>
            <a:chOff x="768089" y="-1605208"/>
            <a:chExt cx="3768750" cy="5613751"/>
          </a:xfrm>
        </p:grpSpPr>
        <p:pic>
          <p:nvPicPr>
            <p:cNvPr id="54" name="Picture 53"/>
            <p:cNvPicPr>
              <a:picLocks noChangeAspect="1"/>
            </p:cNvPicPr>
            <p:nvPr/>
          </p:nvPicPr>
          <p:blipFill>
            <a:blip r:embed="rId3"/>
            <a:stretch>
              <a:fillRect/>
            </a:stretch>
          </p:blipFill>
          <p:spPr>
            <a:xfrm>
              <a:off x="768089" y="-1605208"/>
              <a:ext cx="3768750" cy="5613751"/>
            </a:xfrm>
            <a:prstGeom prst="rect">
              <a:avLst/>
            </a:prstGeom>
          </p:spPr>
        </p:pic>
        <p:pic>
          <p:nvPicPr>
            <p:cNvPr id="55" name="Picture 54"/>
            <p:cNvPicPr>
              <a:picLocks noChangeAspect="1"/>
            </p:cNvPicPr>
            <p:nvPr/>
          </p:nvPicPr>
          <p:blipFill>
            <a:blip r:embed="rId4"/>
            <a:stretch>
              <a:fillRect/>
            </a:stretch>
          </p:blipFill>
          <p:spPr>
            <a:xfrm>
              <a:off x="1755198" y="534480"/>
              <a:ext cx="1361250" cy="1800000"/>
            </a:xfrm>
            <a:prstGeom prst="rect">
              <a:avLst/>
            </a:prstGeom>
          </p:spPr>
        </p:pic>
      </p:grpSp>
      <p:grpSp>
        <p:nvGrpSpPr>
          <p:cNvPr id="56" name="Group 55"/>
          <p:cNvGrpSpPr/>
          <p:nvPr/>
        </p:nvGrpSpPr>
        <p:grpSpPr>
          <a:xfrm>
            <a:off x="2606742" y="-3412323"/>
            <a:ext cx="2712308" cy="4040125"/>
            <a:chOff x="768089" y="-1605208"/>
            <a:chExt cx="3768750" cy="5613751"/>
          </a:xfrm>
        </p:grpSpPr>
        <p:pic>
          <p:nvPicPr>
            <p:cNvPr id="57" name="Picture 56"/>
            <p:cNvPicPr>
              <a:picLocks noChangeAspect="1"/>
            </p:cNvPicPr>
            <p:nvPr/>
          </p:nvPicPr>
          <p:blipFill>
            <a:blip r:embed="rId3"/>
            <a:stretch>
              <a:fillRect/>
            </a:stretch>
          </p:blipFill>
          <p:spPr>
            <a:xfrm>
              <a:off x="768089" y="-1605208"/>
              <a:ext cx="3768750" cy="5613751"/>
            </a:xfrm>
            <a:prstGeom prst="rect">
              <a:avLst/>
            </a:prstGeom>
          </p:spPr>
        </p:pic>
        <p:pic>
          <p:nvPicPr>
            <p:cNvPr id="58" name="Picture 57"/>
            <p:cNvPicPr>
              <a:picLocks noChangeAspect="1"/>
            </p:cNvPicPr>
            <p:nvPr/>
          </p:nvPicPr>
          <p:blipFill>
            <a:blip r:embed="rId4"/>
            <a:stretch>
              <a:fillRect/>
            </a:stretch>
          </p:blipFill>
          <p:spPr>
            <a:xfrm>
              <a:off x="1755198" y="534480"/>
              <a:ext cx="1361250" cy="1800000"/>
            </a:xfrm>
            <a:prstGeom prst="rect">
              <a:avLst/>
            </a:prstGeom>
          </p:spPr>
        </p:pic>
      </p:grpSp>
      <p:grpSp>
        <p:nvGrpSpPr>
          <p:cNvPr id="59" name="Group 58"/>
          <p:cNvGrpSpPr/>
          <p:nvPr/>
        </p:nvGrpSpPr>
        <p:grpSpPr>
          <a:xfrm>
            <a:off x="5208428" y="-1714152"/>
            <a:ext cx="2712308" cy="4040125"/>
            <a:chOff x="768089" y="-1605208"/>
            <a:chExt cx="3768750" cy="5613751"/>
          </a:xfrm>
        </p:grpSpPr>
        <p:pic>
          <p:nvPicPr>
            <p:cNvPr id="60" name="Picture 59"/>
            <p:cNvPicPr>
              <a:picLocks noChangeAspect="1"/>
            </p:cNvPicPr>
            <p:nvPr/>
          </p:nvPicPr>
          <p:blipFill>
            <a:blip r:embed="rId3"/>
            <a:stretch>
              <a:fillRect/>
            </a:stretch>
          </p:blipFill>
          <p:spPr>
            <a:xfrm>
              <a:off x="768089" y="-1605208"/>
              <a:ext cx="3768750" cy="5613751"/>
            </a:xfrm>
            <a:prstGeom prst="rect">
              <a:avLst/>
            </a:prstGeom>
          </p:spPr>
        </p:pic>
        <p:pic>
          <p:nvPicPr>
            <p:cNvPr id="61" name="Picture 60"/>
            <p:cNvPicPr>
              <a:picLocks noChangeAspect="1"/>
            </p:cNvPicPr>
            <p:nvPr/>
          </p:nvPicPr>
          <p:blipFill>
            <a:blip r:embed="rId4"/>
            <a:stretch>
              <a:fillRect/>
            </a:stretch>
          </p:blipFill>
          <p:spPr>
            <a:xfrm>
              <a:off x="1755198" y="534480"/>
              <a:ext cx="1361250" cy="1800000"/>
            </a:xfrm>
            <a:prstGeom prst="rect">
              <a:avLst/>
            </a:prstGeom>
          </p:spPr>
        </p:pic>
      </p:grpSp>
      <p:grpSp>
        <p:nvGrpSpPr>
          <p:cNvPr id="62" name="Group 61"/>
          <p:cNvGrpSpPr/>
          <p:nvPr/>
        </p:nvGrpSpPr>
        <p:grpSpPr>
          <a:xfrm>
            <a:off x="7777456" y="-5094"/>
            <a:ext cx="2712308" cy="4040125"/>
            <a:chOff x="768089" y="-1605208"/>
            <a:chExt cx="3768750" cy="5613751"/>
          </a:xfrm>
        </p:grpSpPr>
        <p:pic>
          <p:nvPicPr>
            <p:cNvPr id="63" name="Picture 62"/>
            <p:cNvPicPr>
              <a:picLocks noChangeAspect="1"/>
            </p:cNvPicPr>
            <p:nvPr/>
          </p:nvPicPr>
          <p:blipFill>
            <a:blip r:embed="rId3"/>
            <a:stretch>
              <a:fillRect/>
            </a:stretch>
          </p:blipFill>
          <p:spPr>
            <a:xfrm>
              <a:off x="768089" y="-1605208"/>
              <a:ext cx="3768750" cy="5613751"/>
            </a:xfrm>
            <a:prstGeom prst="rect">
              <a:avLst/>
            </a:prstGeom>
          </p:spPr>
        </p:pic>
        <p:pic>
          <p:nvPicPr>
            <p:cNvPr id="64" name="Picture 63"/>
            <p:cNvPicPr>
              <a:picLocks noChangeAspect="1"/>
            </p:cNvPicPr>
            <p:nvPr/>
          </p:nvPicPr>
          <p:blipFill>
            <a:blip r:embed="rId4"/>
            <a:stretch>
              <a:fillRect/>
            </a:stretch>
          </p:blipFill>
          <p:spPr>
            <a:xfrm>
              <a:off x="1755198" y="534480"/>
              <a:ext cx="1361250" cy="1800000"/>
            </a:xfrm>
            <a:prstGeom prst="rect">
              <a:avLst/>
            </a:prstGeom>
          </p:spPr>
        </p:pic>
      </p:grpSp>
      <p:grpSp>
        <p:nvGrpSpPr>
          <p:cNvPr id="65" name="Group 64"/>
          <p:cNvGrpSpPr/>
          <p:nvPr/>
        </p:nvGrpSpPr>
        <p:grpSpPr>
          <a:xfrm>
            <a:off x="10357370" y="1703964"/>
            <a:ext cx="2712308" cy="4040125"/>
            <a:chOff x="768089" y="-1605208"/>
            <a:chExt cx="3768750" cy="5613751"/>
          </a:xfrm>
        </p:grpSpPr>
        <p:pic>
          <p:nvPicPr>
            <p:cNvPr id="66" name="Picture 65"/>
            <p:cNvPicPr>
              <a:picLocks noChangeAspect="1"/>
            </p:cNvPicPr>
            <p:nvPr/>
          </p:nvPicPr>
          <p:blipFill>
            <a:blip r:embed="rId3"/>
            <a:stretch>
              <a:fillRect/>
            </a:stretch>
          </p:blipFill>
          <p:spPr>
            <a:xfrm>
              <a:off x="768089" y="-1605208"/>
              <a:ext cx="3768750" cy="5613751"/>
            </a:xfrm>
            <a:prstGeom prst="rect">
              <a:avLst/>
            </a:prstGeom>
          </p:spPr>
        </p:pic>
        <p:pic>
          <p:nvPicPr>
            <p:cNvPr id="67" name="Picture 66"/>
            <p:cNvPicPr>
              <a:picLocks noChangeAspect="1"/>
            </p:cNvPicPr>
            <p:nvPr/>
          </p:nvPicPr>
          <p:blipFill>
            <a:blip r:embed="rId4"/>
            <a:stretch>
              <a:fillRect/>
            </a:stretch>
          </p:blipFill>
          <p:spPr>
            <a:xfrm>
              <a:off x="1755198" y="534480"/>
              <a:ext cx="1361250" cy="1800000"/>
            </a:xfrm>
            <a:prstGeom prst="rect">
              <a:avLst/>
            </a:prstGeom>
          </p:spPr>
        </p:pic>
      </p:grpSp>
      <p:pic>
        <p:nvPicPr>
          <p:cNvPr id="77" name="Picture 76"/>
          <p:cNvPicPr>
            <a:picLocks noChangeAspect="1"/>
          </p:cNvPicPr>
          <p:nvPr/>
        </p:nvPicPr>
        <p:blipFill>
          <a:blip r:embed="rId5"/>
          <a:stretch>
            <a:fillRect/>
          </a:stretch>
        </p:blipFill>
        <p:spPr>
          <a:xfrm>
            <a:off x="3759299" y="5344301"/>
            <a:ext cx="2172796" cy="1400076"/>
          </a:xfrm>
          <a:prstGeom prst="rect">
            <a:avLst/>
          </a:prstGeom>
        </p:spPr>
      </p:pic>
      <p:pic>
        <p:nvPicPr>
          <p:cNvPr id="78" name="Picture 77"/>
          <p:cNvPicPr>
            <a:picLocks noChangeAspect="1"/>
          </p:cNvPicPr>
          <p:nvPr/>
        </p:nvPicPr>
        <p:blipFill>
          <a:blip r:embed="rId5"/>
          <a:stretch>
            <a:fillRect/>
          </a:stretch>
        </p:blipFill>
        <p:spPr>
          <a:xfrm>
            <a:off x="1908380" y="4146760"/>
            <a:ext cx="2172796" cy="1400076"/>
          </a:xfrm>
          <a:prstGeom prst="rect">
            <a:avLst/>
          </a:prstGeom>
        </p:spPr>
      </p:pic>
      <p:pic>
        <p:nvPicPr>
          <p:cNvPr id="79" name="Picture 78"/>
          <p:cNvPicPr>
            <a:picLocks noChangeAspect="1"/>
          </p:cNvPicPr>
          <p:nvPr/>
        </p:nvPicPr>
        <p:blipFill>
          <a:blip r:embed="rId12"/>
          <a:stretch>
            <a:fillRect/>
          </a:stretch>
        </p:blipFill>
        <p:spPr>
          <a:xfrm>
            <a:off x="1" y="3743009"/>
            <a:ext cx="4822369" cy="3124661"/>
          </a:xfrm>
          <a:prstGeom prst="rect">
            <a:avLst/>
          </a:prstGeom>
        </p:spPr>
      </p:pic>
      <p:pic>
        <p:nvPicPr>
          <p:cNvPr id="80" name="Picture 79"/>
          <p:cNvPicPr>
            <a:picLocks noChangeAspect="1"/>
          </p:cNvPicPr>
          <p:nvPr/>
        </p:nvPicPr>
        <p:blipFill>
          <a:blip r:embed="rId13"/>
          <a:stretch>
            <a:fillRect/>
          </a:stretch>
        </p:blipFill>
        <p:spPr>
          <a:xfrm>
            <a:off x="257977" y="5707769"/>
            <a:ext cx="1481228" cy="956627"/>
          </a:xfrm>
          <a:prstGeom prst="rect">
            <a:avLst/>
          </a:prstGeom>
        </p:spPr>
      </p:pic>
      <p:pic>
        <p:nvPicPr>
          <p:cNvPr id="81" name="Picture 80"/>
          <p:cNvPicPr>
            <a:picLocks noChangeAspect="1"/>
          </p:cNvPicPr>
          <p:nvPr/>
        </p:nvPicPr>
        <p:blipFill>
          <a:blip r:embed="rId14"/>
          <a:stretch>
            <a:fillRect/>
          </a:stretch>
        </p:blipFill>
        <p:spPr>
          <a:xfrm>
            <a:off x="215340" y="3302216"/>
            <a:ext cx="2092500" cy="2340000"/>
          </a:xfrm>
          <a:prstGeom prst="rect">
            <a:avLst/>
          </a:prstGeom>
        </p:spPr>
      </p:pic>
      <p:pic>
        <p:nvPicPr>
          <p:cNvPr id="82" name="Picture 81"/>
          <p:cNvPicPr>
            <a:picLocks noChangeAspect="1"/>
          </p:cNvPicPr>
          <p:nvPr/>
        </p:nvPicPr>
        <p:blipFill>
          <a:blip r:embed="rId10"/>
          <a:stretch>
            <a:fillRect/>
          </a:stretch>
        </p:blipFill>
        <p:spPr>
          <a:xfrm>
            <a:off x="1447611" y="5043761"/>
            <a:ext cx="1237500" cy="1462500"/>
          </a:xfrm>
          <a:prstGeom prst="rect">
            <a:avLst/>
          </a:prstGeom>
        </p:spPr>
      </p:pic>
      <p:pic>
        <p:nvPicPr>
          <p:cNvPr id="83" name="Picture 82"/>
          <p:cNvPicPr>
            <a:picLocks noChangeAspect="1"/>
          </p:cNvPicPr>
          <p:nvPr/>
        </p:nvPicPr>
        <p:blipFill>
          <a:blip r:embed="rId15"/>
          <a:stretch>
            <a:fillRect/>
          </a:stretch>
        </p:blipFill>
        <p:spPr>
          <a:xfrm>
            <a:off x="2788810" y="4960912"/>
            <a:ext cx="447874" cy="1224190"/>
          </a:xfrm>
          <a:prstGeom prst="rect">
            <a:avLst/>
          </a:prstGeom>
        </p:spPr>
      </p:pic>
      <p:grpSp>
        <p:nvGrpSpPr>
          <p:cNvPr id="89" name="Group 88"/>
          <p:cNvGrpSpPr/>
          <p:nvPr/>
        </p:nvGrpSpPr>
        <p:grpSpPr>
          <a:xfrm>
            <a:off x="9787568" y="-79793"/>
            <a:ext cx="934789" cy="1104751"/>
            <a:chOff x="9827324" y="-40038"/>
            <a:chExt cx="934789" cy="1104751"/>
          </a:xfrm>
        </p:grpSpPr>
        <p:pic>
          <p:nvPicPr>
            <p:cNvPr id="90" name="Picture 89"/>
            <p:cNvPicPr>
              <a:picLocks noChangeAspect="1"/>
            </p:cNvPicPr>
            <p:nvPr/>
          </p:nvPicPr>
          <p:blipFill>
            <a:blip r:embed="rId10"/>
            <a:stretch>
              <a:fillRect/>
            </a:stretch>
          </p:blipFill>
          <p:spPr>
            <a:xfrm>
              <a:off x="9827324" y="-40038"/>
              <a:ext cx="934789" cy="1104751"/>
            </a:xfrm>
            <a:prstGeom prst="rect">
              <a:avLst/>
            </a:prstGeom>
          </p:spPr>
        </p:pic>
        <p:pic>
          <p:nvPicPr>
            <p:cNvPr id="91" name="Picture 90"/>
            <p:cNvPicPr>
              <a:picLocks noChangeAspect="1"/>
            </p:cNvPicPr>
            <p:nvPr/>
          </p:nvPicPr>
          <p:blipFill>
            <a:blip r:embed="rId16"/>
            <a:stretch>
              <a:fillRect/>
            </a:stretch>
          </p:blipFill>
          <p:spPr>
            <a:xfrm>
              <a:off x="10368710" y="254515"/>
              <a:ext cx="147937" cy="295874"/>
            </a:xfrm>
            <a:prstGeom prst="rect">
              <a:avLst/>
            </a:prstGeom>
          </p:spPr>
        </p:pic>
      </p:grpSp>
      <p:grpSp>
        <p:nvGrpSpPr>
          <p:cNvPr id="68" name="Group 67"/>
          <p:cNvGrpSpPr/>
          <p:nvPr/>
        </p:nvGrpSpPr>
        <p:grpSpPr>
          <a:xfrm>
            <a:off x="7777456" y="-2431811"/>
            <a:ext cx="2712308" cy="4040125"/>
            <a:chOff x="768089" y="-1605208"/>
            <a:chExt cx="3768750" cy="5613751"/>
          </a:xfrm>
        </p:grpSpPr>
        <p:pic>
          <p:nvPicPr>
            <p:cNvPr id="69" name="Picture 68"/>
            <p:cNvPicPr>
              <a:picLocks noChangeAspect="1"/>
            </p:cNvPicPr>
            <p:nvPr/>
          </p:nvPicPr>
          <p:blipFill>
            <a:blip r:embed="rId3"/>
            <a:stretch>
              <a:fillRect/>
            </a:stretch>
          </p:blipFill>
          <p:spPr>
            <a:xfrm>
              <a:off x="768089" y="-1605208"/>
              <a:ext cx="3768750" cy="5613751"/>
            </a:xfrm>
            <a:prstGeom prst="rect">
              <a:avLst/>
            </a:prstGeom>
          </p:spPr>
        </p:pic>
        <p:pic>
          <p:nvPicPr>
            <p:cNvPr id="70" name="Picture 69"/>
            <p:cNvPicPr>
              <a:picLocks noChangeAspect="1"/>
            </p:cNvPicPr>
            <p:nvPr/>
          </p:nvPicPr>
          <p:blipFill>
            <a:blip r:embed="rId4"/>
            <a:stretch>
              <a:fillRect/>
            </a:stretch>
          </p:blipFill>
          <p:spPr>
            <a:xfrm>
              <a:off x="1755198" y="534480"/>
              <a:ext cx="1361250" cy="1800000"/>
            </a:xfrm>
            <a:prstGeom prst="rect">
              <a:avLst/>
            </a:prstGeom>
          </p:spPr>
        </p:pic>
      </p:grpSp>
      <p:grpSp>
        <p:nvGrpSpPr>
          <p:cNvPr id="71" name="Group 70"/>
          <p:cNvGrpSpPr/>
          <p:nvPr/>
        </p:nvGrpSpPr>
        <p:grpSpPr>
          <a:xfrm>
            <a:off x="10357370" y="-722753"/>
            <a:ext cx="2712308" cy="4040125"/>
            <a:chOff x="768089" y="-1605208"/>
            <a:chExt cx="3768750" cy="5613751"/>
          </a:xfrm>
        </p:grpSpPr>
        <p:pic>
          <p:nvPicPr>
            <p:cNvPr id="72" name="Picture 71"/>
            <p:cNvPicPr>
              <a:picLocks noChangeAspect="1"/>
            </p:cNvPicPr>
            <p:nvPr/>
          </p:nvPicPr>
          <p:blipFill>
            <a:blip r:embed="rId3"/>
            <a:stretch>
              <a:fillRect/>
            </a:stretch>
          </p:blipFill>
          <p:spPr>
            <a:xfrm>
              <a:off x="768089" y="-1605208"/>
              <a:ext cx="3768750" cy="5613751"/>
            </a:xfrm>
            <a:prstGeom prst="rect">
              <a:avLst/>
            </a:prstGeom>
          </p:spPr>
        </p:pic>
        <p:pic>
          <p:nvPicPr>
            <p:cNvPr id="73" name="Picture 72"/>
            <p:cNvPicPr>
              <a:picLocks noChangeAspect="1"/>
            </p:cNvPicPr>
            <p:nvPr/>
          </p:nvPicPr>
          <p:blipFill>
            <a:blip r:embed="rId4"/>
            <a:stretch>
              <a:fillRect/>
            </a:stretch>
          </p:blipFill>
          <p:spPr>
            <a:xfrm>
              <a:off x="1755198" y="534480"/>
              <a:ext cx="1361250" cy="1800000"/>
            </a:xfrm>
            <a:prstGeom prst="rect">
              <a:avLst/>
            </a:prstGeom>
          </p:spPr>
        </p:pic>
      </p:grpSp>
      <p:grpSp>
        <p:nvGrpSpPr>
          <p:cNvPr id="74" name="Group 73"/>
          <p:cNvGrpSpPr/>
          <p:nvPr/>
        </p:nvGrpSpPr>
        <p:grpSpPr>
          <a:xfrm>
            <a:off x="10357370" y="-3128495"/>
            <a:ext cx="2712308" cy="4040125"/>
            <a:chOff x="768089" y="-1605208"/>
            <a:chExt cx="3768750" cy="5613751"/>
          </a:xfrm>
        </p:grpSpPr>
        <p:pic>
          <p:nvPicPr>
            <p:cNvPr id="75" name="Picture 74"/>
            <p:cNvPicPr>
              <a:picLocks noChangeAspect="1"/>
            </p:cNvPicPr>
            <p:nvPr/>
          </p:nvPicPr>
          <p:blipFill>
            <a:blip r:embed="rId3"/>
            <a:stretch>
              <a:fillRect/>
            </a:stretch>
          </p:blipFill>
          <p:spPr>
            <a:xfrm>
              <a:off x="768089" y="-1605208"/>
              <a:ext cx="3768750" cy="5613751"/>
            </a:xfrm>
            <a:prstGeom prst="rect">
              <a:avLst/>
            </a:prstGeom>
          </p:spPr>
        </p:pic>
        <p:pic>
          <p:nvPicPr>
            <p:cNvPr id="76" name="Picture 75"/>
            <p:cNvPicPr>
              <a:picLocks noChangeAspect="1"/>
            </p:cNvPicPr>
            <p:nvPr/>
          </p:nvPicPr>
          <p:blipFill>
            <a:blip r:embed="rId4"/>
            <a:stretch>
              <a:fillRect/>
            </a:stretch>
          </p:blipFill>
          <p:spPr>
            <a:xfrm>
              <a:off x="1755198" y="534480"/>
              <a:ext cx="1361250" cy="1800000"/>
            </a:xfrm>
            <a:prstGeom prst="rect">
              <a:avLst/>
            </a:prstGeom>
          </p:spPr>
        </p:pic>
      </p:grpSp>
      <p:sp>
        <p:nvSpPr>
          <p:cNvPr id="86" name="TextBox 85"/>
          <p:cNvSpPr txBox="1"/>
          <p:nvPr/>
        </p:nvSpPr>
        <p:spPr>
          <a:xfrm rot="2035382">
            <a:off x="4953778" y="4105871"/>
            <a:ext cx="2386532" cy="954107"/>
          </a:xfrm>
          <a:prstGeom prst="rect">
            <a:avLst/>
          </a:prstGeom>
          <a:noFill/>
        </p:spPr>
        <p:txBody>
          <a:bodyPr wrap="square" rtlCol="0">
            <a:spAutoFit/>
          </a:bodyPr>
          <a:lstStyle/>
          <a:p>
            <a:pPr>
              <a:defRPr/>
            </a:pPr>
            <a:r>
              <a:rPr lang="en-US" sz="2800" dirty="0" smtClean="0">
                <a:solidFill>
                  <a:srgbClr val="FFFFFF"/>
                </a:solidFill>
                <a:cs typeface="Segoe UI" panose="020B0502040204020203" pitchFamily="34" charset="0"/>
              </a:rPr>
              <a:t>Web App</a:t>
            </a:r>
            <a:endParaRPr lang="en-US" sz="2800" dirty="0">
              <a:solidFill>
                <a:srgbClr val="FFFFFF"/>
              </a:solidFill>
              <a:cs typeface="Segoe UI" panose="020B0502040204020203" pitchFamily="34" charset="0"/>
            </a:endParaRPr>
          </a:p>
          <a:p>
            <a:pPr>
              <a:defRPr/>
            </a:pPr>
            <a:endParaRPr lang="en-US" sz="2800" dirty="0" smtClean="0">
              <a:solidFill>
                <a:srgbClr val="FFFFFF"/>
              </a:solidFill>
              <a:cs typeface="Segoe UI" panose="020B0502040204020203" pitchFamily="34" charset="0"/>
            </a:endParaRPr>
          </a:p>
        </p:txBody>
      </p:sp>
    </p:spTree>
    <p:extLst>
      <p:ext uri="{BB962C8B-B14F-4D97-AF65-F5344CB8AC3E}">
        <p14:creationId xmlns:p14="http://schemas.microsoft.com/office/powerpoint/2010/main" val="196981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500"/>
                                        <p:tgtEl>
                                          <p:spTgt spid="77"/>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250"/>
                                        <p:tgtEl>
                                          <p:spTgt spid="4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250"/>
                                        <p:tgtEl>
                                          <p:spTgt spid="39"/>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250"/>
                                        <p:tgtEl>
                                          <p:spTgt spid="59"/>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50"/>
                                        <p:tgtEl>
                                          <p:spTgt spid="65"/>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250"/>
                                        <p:tgtEl>
                                          <p:spTgt spid="62"/>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250"/>
                                        <p:tgtEl>
                                          <p:spTgt spid="56"/>
                                        </p:tgtEl>
                                      </p:cBhvr>
                                    </p:animEffect>
                                  </p:childTnLst>
                                </p:cTn>
                              </p:par>
                            </p:childTnLst>
                          </p:cTn>
                        </p:par>
                        <p:par>
                          <p:cTn id="32" fill="hold">
                            <p:stCondLst>
                              <p:cond delay="2250"/>
                            </p:stCondLst>
                            <p:childTnLst>
                              <p:par>
                                <p:cTn id="33" presetID="10" presetClass="entr" presetSubtype="0" fill="hold" nodeType="after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250"/>
                                        <p:tgtEl>
                                          <p:spTgt spid="68"/>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250"/>
                                        <p:tgtEl>
                                          <p:spTgt spid="71"/>
                                        </p:tgtEl>
                                      </p:cBhvr>
                                    </p:animEffect>
                                  </p:childTnLst>
                                </p:cTn>
                              </p:par>
                            </p:childTnLst>
                          </p:cTn>
                        </p:par>
                        <p:par>
                          <p:cTn id="40" fill="hold">
                            <p:stCondLst>
                              <p:cond delay="2750"/>
                            </p:stCondLst>
                            <p:childTnLst>
                              <p:par>
                                <p:cTn id="41" presetID="10" presetClass="entr" presetSubtype="0" fill="hold" nodeType="afterEffect">
                                  <p:stCondLst>
                                    <p:cond delay="0"/>
                                  </p:stCondLst>
                                  <p:childTnLst>
                                    <p:set>
                                      <p:cBhvr>
                                        <p:cTn id="42" dur="1" fill="hold">
                                          <p:stCondLst>
                                            <p:cond delay="0"/>
                                          </p:stCondLst>
                                        </p:cTn>
                                        <p:tgtEl>
                                          <p:spTgt spid="74"/>
                                        </p:tgtEl>
                                        <p:attrNameLst>
                                          <p:attrName>style.visibility</p:attrName>
                                        </p:attrNameLst>
                                      </p:cBhvr>
                                      <p:to>
                                        <p:strVal val="visible"/>
                                      </p:to>
                                    </p:set>
                                    <p:animEffect transition="in" filter="fade">
                                      <p:cBhvr>
                                        <p:cTn id="43" dur="250"/>
                                        <p:tgtEl>
                                          <p:spTgt spid="7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77"/>
                                        </p:tgtEl>
                                      </p:cBhvr>
                                    </p:animEffect>
                                    <p:set>
                                      <p:cBhvr>
                                        <p:cTn id="48" dur="1" fill="hold">
                                          <p:stCondLst>
                                            <p:cond delay="499"/>
                                          </p:stCondLst>
                                        </p:cTn>
                                        <p:tgtEl>
                                          <p:spTgt spid="77"/>
                                        </p:tgtEl>
                                        <p:attrNameLst>
                                          <p:attrName>style.visibility</p:attrName>
                                        </p:attrNameLst>
                                      </p:cBhvr>
                                      <p:to>
                                        <p:strVal val="hidden"/>
                                      </p:to>
                                    </p:set>
                                  </p:childTnLst>
                                </p:cTn>
                              </p:par>
                            </p:childTnLst>
                          </p:cTn>
                        </p:par>
                        <p:par>
                          <p:cTn id="49" fill="hold">
                            <p:stCondLst>
                              <p:cond delay="500"/>
                            </p:stCondLst>
                            <p:childTnLst>
                              <p:par>
                                <p:cTn id="50" presetID="10" presetClass="exit" presetSubtype="0" fill="hold" nodeType="afterEffect">
                                  <p:stCondLst>
                                    <p:cond delay="250"/>
                                  </p:stCondLst>
                                  <p:childTnLst>
                                    <p:animEffect transition="out" filter="fade">
                                      <p:cBhvr>
                                        <p:cTn id="51" dur="250"/>
                                        <p:tgtEl>
                                          <p:spTgt spid="46"/>
                                        </p:tgtEl>
                                      </p:cBhvr>
                                    </p:animEffect>
                                    <p:set>
                                      <p:cBhvr>
                                        <p:cTn id="52" dur="1" fill="hold">
                                          <p:stCondLst>
                                            <p:cond delay="249"/>
                                          </p:stCondLst>
                                        </p:cTn>
                                        <p:tgtEl>
                                          <p:spTgt spid="46"/>
                                        </p:tgtEl>
                                        <p:attrNameLst>
                                          <p:attrName>style.visibility</p:attrName>
                                        </p:attrNameLst>
                                      </p:cBhvr>
                                      <p:to>
                                        <p:strVal val="hidden"/>
                                      </p:to>
                                    </p:set>
                                  </p:childTnLst>
                                </p:cTn>
                              </p:par>
                            </p:childTnLst>
                          </p:cTn>
                        </p:par>
                        <p:par>
                          <p:cTn id="53" fill="hold">
                            <p:stCondLst>
                              <p:cond delay="1000"/>
                            </p:stCondLst>
                            <p:childTnLst>
                              <p:par>
                                <p:cTn id="54" presetID="10" presetClass="exit" presetSubtype="0" fill="hold" nodeType="afterEffect">
                                  <p:stCondLst>
                                    <p:cond delay="0"/>
                                  </p:stCondLst>
                                  <p:childTnLst>
                                    <p:animEffect transition="out" filter="fade">
                                      <p:cBhvr>
                                        <p:cTn id="55" dur="250"/>
                                        <p:tgtEl>
                                          <p:spTgt spid="39"/>
                                        </p:tgtEl>
                                      </p:cBhvr>
                                    </p:animEffect>
                                    <p:set>
                                      <p:cBhvr>
                                        <p:cTn id="56" dur="1" fill="hold">
                                          <p:stCondLst>
                                            <p:cond delay="249"/>
                                          </p:stCondLst>
                                        </p:cTn>
                                        <p:tgtEl>
                                          <p:spTgt spid="39"/>
                                        </p:tgtEl>
                                        <p:attrNameLst>
                                          <p:attrName>style.visibility</p:attrName>
                                        </p:attrNameLst>
                                      </p:cBhvr>
                                      <p:to>
                                        <p:strVal val="hidden"/>
                                      </p:to>
                                    </p:set>
                                  </p:childTnLst>
                                </p:cTn>
                              </p:par>
                            </p:childTnLst>
                          </p:cTn>
                        </p:par>
                        <p:par>
                          <p:cTn id="57" fill="hold">
                            <p:stCondLst>
                              <p:cond delay="1250"/>
                            </p:stCondLst>
                            <p:childTnLst>
                              <p:par>
                                <p:cTn id="58" presetID="10" presetClass="exit" presetSubtype="0" fill="hold" nodeType="afterEffect">
                                  <p:stCondLst>
                                    <p:cond delay="0"/>
                                  </p:stCondLst>
                                  <p:childTnLst>
                                    <p:animEffect transition="out" filter="fade">
                                      <p:cBhvr>
                                        <p:cTn id="59" dur="250"/>
                                        <p:tgtEl>
                                          <p:spTgt spid="59"/>
                                        </p:tgtEl>
                                      </p:cBhvr>
                                    </p:animEffect>
                                    <p:set>
                                      <p:cBhvr>
                                        <p:cTn id="60" dur="1" fill="hold">
                                          <p:stCondLst>
                                            <p:cond delay="249"/>
                                          </p:stCondLst>
                                        </p:cTn>
                                        <p:tgtEl>
                                          <p:spTgt spid="59"/>
                                        </p:tgtEl>
                                        <p:attrNameLst>
                                          <p:attrName>style.visibility</p:attrName>
                                        </p:attrNameLst>
                                      </p:cBhvr>
                                      <p:to>
                                        <p:strVal val="hidden"/>
                                      </p:to>
                                    </p:set>
                                  </p:childTnLst>
                                </p:cTn>
                              </p:par>
                            </p:childTnLst>
                          </p:cTn>
                        </p:par>
                        <p:par>
                          <p:cTn id="61" fill="hold">
                            <p:stCondLst>
                              <p:cond delay="1500"/>
                            </p:stCondLst>
                            <p:childTnLst>
                              <p:par>
                                <p:cTn id="62" presetID="10" presetClass="exit" presetSubtype="0" fill="hold" nodeType="afterEffect">
                                  <p:stCondLst>
                                    <p:cond delay="0"/>
                                  </p:stCondLst>
                                  <p:childTnLst>
                                    <p:animEffect transition="out" filter="fade">
                                      <p:cBhvr>
                                        <p:cTn id="63" dur="250"/>
                                        <p:tgtEl>
                                          <p:spTgt spid="65"/>
                                        </p:tgtEl>
                                      </p:cBhvr>
                                    </p:animEffect>
                                    <p:set>
                                      <p:cBhvr>
                                        <p:cTn id="64" dur="1" fill="hold">
                                          <p:stCondLst>
                                            <p:cond delay="249"/>
                                          </p:stCondLst>
                                        </p:cTn>
                                        <p:tgtEl>
                                          <p:spTgt spid="65"/>
                                        </p:tgtEl>
                                        <p:attrNameLst>
                                          <p:attrName>style.visibility</p:attrName>
                                        </p:attrNameLst>
                                      </p:cBhvr>
                                      <p:to>
                                        <p:strVal val="hidden"/>
                                      </p:to>
                                    </p:set>
                                  </p:childTnLst>
                                </p:cTn>
                              </p:par>
                            </p:childTnLst>
                          </p:cTn>
                        </p:par>
                        <p:par>
                          <p:cTn id="65" fill="hold">
                            <p:stCondLst>
                              <p:cond delay="1750"/>
                            </p:stCondLst>
                            <p:childTnLst>
                              <p:par>
                                <p:cTn id="66" presetID="10" presetClass="exit" presetSubtype="0" fill="hold" nodeType="afterEffect">
                                  <p:stCondLst>
                                    <p:cond delay="0"/>
                                  </p:stCondLst>
                                  <p:childTnLst>
                                    <p:animEffect transition="out" filter="fade">
                                      <p:cBhvr>
                                        <p:cTn id="67" dur="250"/>
                                        <p:tgtEl>
                                          <p:spTgt spid="56"/>
                                        </p:tgtEl>
                                      </p:cBhvr>
                                    </p:animEffect>
                                    <p:set>
                                      <p:cBhvr>
                                        <p:cTn id="68" dur="1" fill="hold">
                                          <p:stCondLst>
                                            <p:cond delay="249"/>
                                          </p:stCondLst>
                                        </p:cTn>
                                        <p:tgtEl>
                                          <p:spTgt spid="56"/>
                                        </p:tgtEl>
                                        <p:attrNameLst>
                                          <p:attrName>style.visibility</p:attrName>
                                        </p:attrNameLst>
                                      </p:cBhvr>
                                      <p:to>
                                        <p:strVal val="hidden"/>
                                      </p:to>
                                    </p:set>
                                  </p:childTnLst>
                                </p:cTn>
                              </p:par>
                            </p:childTnLst>
                          </p:cTn>
                        </p:par>
                        <p:par>
                          <p:cTn id="69" fill="hold">
                            <p:stCondLst>
                              <p:cond delay="2000"/>
                            </p:stCondLst>
                            <p:childTnLst>
                              <p:par>
                                <p:cTn id="70" presetID="10" presetClass="exit" presetSubtype="0" fill="hold" nodeType="afterEffect">
                                  <p:stCondLst>
                                    <p:cond delay="0"/>
                                  </p:stCondLst>
                                  <p:childTnLst>
                                    <p:animEffect transition="out" filter="fade">
                                      <p:cBhvr>
                                        <p:cTn id="71" dur="250"/>
                                        <p:tgtEl>
                                          <p:spTgt spid="68"/>
                                        </p:tgtEl>
                                      </p:cBhvr>
                                    </p:animEffect>
                                    <p:set>
                                      <p:cBhvr>
                                        <p:cTn id="72" dur="1" fill="hold">
                                          <p:stCondLst>
                                            <p:cond delay="249"/>
                                          </p:stCondLst>
                                        </p:cTn>
                                        <p:tgtEl>
                                          <p:spTgt spid="68"/>
                                        </p:tgtEl>
                                        <p:attrNameLst>
                                          <p:attrName>style.visibility</p:attrName>
                                        </p:attrNameLst>
                                      </p:cBhvr>
                                      <p:to>
                                        <p:strVal val="hidden"/>
                                      </p:to>
                                    </p:set>
                                  </p:childTnLst>
                                </p:cTn>
                              </p:par>
                            </p:childTnLst>
                          </p:cTn>
                        </p:par>
                        <p:par>
                          <p:cTn id="73" fill="hold">
                            <p:stCondLst>
                              <p:cond delay="2250"/>
                            </p:stCondLst>
                            <p:childTnLst>
                              <p:par>
                                <p:cTn id="74" presetID="10" presetClass="exit" presetSubtype="0" fill="hold" nodeType="afterEffect">
                                  <p:stCondLst>
                                    <p:cond delay="0"/>
                                  </p:stCondLst>
                                  <p:childTnLst>
                                    <p:animEffect transition="out" filter="fade">
                                      <p:cBhvr>
                                        <p:cTn id="75" dur="250"/>
                                        <p:tgtEl>
                                          <p:spTgt spid="71"/>
                                        </p:tgtEl>
                                      </p:cBhvr>
                                    </p:animEffect>
                                    <p:set>
                                      <p:cBhvr>
                                        <p:cTn id="76" dur="1" fill="hold">
                                          <p:stCondLst>
                                            <p:cond delay="249"/>
                                          </p:stCondLst>
                                        </p:cTn>
                                        <p:tgtEl>
                                          <p:spTgt spid="71"/>
                                        </p:tgtEl>
                                        <p:attrNameLst>
                                          <p:attrName>style.visibility</p:attrName>
                                        </p:attrNameLst>
                                      </p:cBhvr>
                                      <p:to>
                                        <p:strVal val="hidden"/>
                                      </p:to>
                                    </p:set>
                                  </p:childTnLst>
                                </p:cTn>
                              </p:par>
                            </p:childTnLst>
                          </p:cTn>
                        </p:par>
                        <p:par>
                          <p:cTn id="77" fill="hold">
                            <p:stCondLst>
                              <p:cond delay="2500"/>
                            </p:stCondLst>
                            <p:childTnLst>
                              <p:par>
                                <p:cTn id="78" presetID="10" presetClass="exit" presetSubtype="0" fill="hold" nodeType="afterEffect">
                                  <p:stCondLst>
                                    <p:cond delay="0"/>
                                  </p:stCondLst>
                                  <p:childTnLst>
                                    <p:animEffect transition="out" filter="fade">
                                      <p:cBhvr>
                                        <p:cTn id="79" dur="250"/>
                                        <p:tgtEl>
                                          <p:spTgt spid="74"/>
                                        </p:tgtEl>
                                      </p:cBhvr>
                                    </p:animEffect>
                                    <p:set>
                                      <p:cBhvr>
                                        <p:cTn id="80" dur="1" fill="hold">
                                          <p:stCondLst>
                                            <p:cond delay="249"/>
                                          </p:stCondLst>
                                        </p:cTn>
                                        <p:tgtEl>
                                          <p:spTgt spid="74"/>
                                        </p:tgtEl>
                                        <p:attrNameLst>
                                          <p:attrName>style.visibility</p:attrName>
                                        </p:attrNameLst>
                                      </p:cBhvr>
                                      <p:to>
                                        <p:strVal val="hidden"/>
                                      </p:to>
                                    </p:set>
                                  </p:childTnLst>
                                </p:cTn>
                              </p:par>
                            </p:childTnLst>
                          </p:cTn>
                        </p:par>
                        <p:par>
                          <p:cTn id="81" fill="hold">
                            <p:stCondLst>
                              <p:cond delay="2750"/>
                            </p:stCondLst>
                            <p:childTnLst>
                              <p:par>
                                <p:cTn id="82" presetID="10" presetClass="exit" presetSubtype="0" fill="hold" nodeType="afterEffect">
                                  <p:stCondLst>
                                    <p:cond delay="0"/>
                                  </p:stCondLst>
                                  <p:childTnLst>
                                    <p:animEffect transition="out" filter="fade">
                                      <p:cBhvr>
                                        <p:cTn id="83" dur="250"/>
                                        <p:tgtEl>
                                          <p:spTgt spid="62"/>
                                        </p:tgtEl>
                                      </p:cBhvr>
                                    </p:animEffect>
                                    <p:set>
                                      <p:cBhvr>
                                        <p:cTn id="84" dur="1" fill="hold">
                                          <p:stCondLst>
                                            <p:cond delay="249"/>
                                          </p:stCondLst>
                                        </p:cTn>
                                        <p:tgtEl>
                                          <p:spTgt spid="6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9CC3E5"/>
      </a:accent1>
      <a:accent2>
        <a:srgbClr val="2E75B5"/>
      </a:accent2>
      <a:accent3>
        <a:srgbClr val="1E4E79"/>
      </a:accent3>
      <a:accent4>
        <a:srgbClr val="FFC000"/>
      </a:accent4>
      <a:accent5>
        <a:srgbClr val="4472C4"/>
      </a:accent5>
      <a:accent6>
        <a:srgbClr val="70AD47"/>
      </a:accent6>
      <a:hlink>
        <a:srgbClr val="0563C1"/>
      </a:hlink>
      <a:folHlink>
        <a:srgbClr val="954F72"/>
      </a:folHlink>
    </a:clrScheme>
    <a:fontScheme name="Segoe UI">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lumMod val="75000"/>
          </a:schemeClr>
        </a:solidFill>
        <a:ln>
          <a:noFill/>
        </a:ln>
      </a:spPr>
      <a:bodyPr rtlCol="0" anchor="ctr"/>
      <a:lstStyle>
        <a:defPPr algn="ctr">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MS1444_Windows Azure Template 16x9_r08a">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extLst>
    <a:ext uri="{05A4C25C-085E-4340-85A3-A5531E510DB2}">
      <thm15:themeFamily xmlns:thm15="http://schemas.microsoft.com/office/thememl/2012/main" name="Azure4ResearchTemplate" id="{DD1C6CE8-BDBA-0D4F-9930-3643ABC8EF0E}" vid="{B5C66FD7-0952-994B-96D6-AB3BB89097FE}"/>
    </a:ext>
  </a:extLst>
</a:theme>
</file>

<file path=ppt/theme/theme3.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7594</TotalTime>
  <Words>1546</Words>
  <Application>Microsoft Office PowerPoint</Application>
  <PresentationFormat>Widescreen</PresentationFormat>
  <Paragraphs>188</Paragraphs>
  <Slides>15</Slides>
  <Notes>12</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15</vt:i4>
      </vt:variant>
    </vt:vector>
  </HeadingPairs>
  <TitlesOfParts>
    <vt:vector size="27" baseType="lpstr">
      <vt:lpstr>Arial</vt:lpstr>
      <vt:lpstr>Calibri</vt:lpstr>
      <vt:lpstr>Consolas</vt:lpstr>
      <vt:lpstr>Kozuka Gothic Pro R</vt:lpstr>
      <vt:lpstr>Lucida Console</vt:lpstr>
      <vt:lpstr>Segoe UI</vt:lpstr>
      <vt:lpstr>Segoe UI Light</vt:lpstr>
      <vt:lpstr>Segoe UI Semibold</vt:lpstr>
      <vt:lpstr>Wingdings</vt:lpstr>
      <vt:lpstr>Office Theme</vt:lpstr>
      <vt:lpstr>1_MS1444_Windows Azure Template 16x9_r08a</vt:lpstr>
      <vt:lpstr>1_Azure Event</vt:lpstr>
      <vt:lpstr>Azure Web Apps</vt:lpstr>
      <vt:lpstr>Azure App Service Family</vt:lpstr>
      <vt:lpstr>Azure Web Apps</vt:lpstr>
      <vt:lpstr>Scaling - Cloud Computing Patterns</vt:lpstr>
      <vt:lpstr>Scaling Up vs. Scaling Out</vt:lpstr>
      <vt:lpstr>Manual Scaling vs. Auto-Scaling</vt:lpstr>
      <vt:lpstr>PowerPoint Presentation</vt:lpstr>
      <vt:lpstr>PowerPoint Presentation</vt:lpstr>
      <vt:lpstr>PowerPoint Presentation</vt:lpstr>
      <vt:lpstr>Deployment Slots</vt:lpstr>
      <vt:lpstr>A/B Testing</vt:lpstr>
      <vt:lpstr>Continuous Integration</vt:lpstr>
      <vt:lpstr>Continuous Integration + Deployment Slots</vt:lpstr>
      <vt:lpstr>App Service Plans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Web Apps</dc:title>
  <dc:creator>Gavin Gear</dc:creator>
  <cp:lastModifiedBy>Jeff Prosise</cp:lastModifiedBy>
  <cp:revision>136</cp:revision>
  <dcterms:created xsi:type="dcterms:W3CDTF">2016-04-21T18:51:19Z</dcterms:created>
  <dcterms:modified xsi:type="dcterms:W3CDTF">2016-10-01T19:48:50Z</dcterms:modified>
</cp:coreProperties>
</file>

<file path=docProps/thumbnail.jpeg>
</file>